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Lst>
  <p:sldSz cy="6858000" cx="9144000"/>
  <p:notesSz cx="6858000" cy="9144000"/>
  <p:embeddedFontLst>
    <p:embeddedFont>
      <p:font typeface="Schoolbell"/>
      <p:regular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E811D1-E705-49ED-9760-ABEF968D1A03}">
  <a:tblStyle styleId="{61E811D1-E705-49ED-9760-ABEF968D1A0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6F6E6"/>
          </a:solidFill>
        </a:fill>
      </a:tcStyle>
    </a:wholeTbl>
    <a:band1H>
      <a:tcTxStyle b="off" i="off"/>
      <a:tcStyle>
        <a:fill>
          <a:solidFill>
            <a:srgbClr val="ECECCA"/>
          </a:solidFill>
        </a:fill>
      </a:tcStyle>
    </a:band1H>
    <a:band2H>
      <a:tcTxStyle b="off" i="off"/>
    </a:band2H>
    <a:band1V>
      <a:tcTxStyle b="off" i="off"/>
      <a:tcStyle>
        <a:fill>
          <a:solidFill>
            <a:srgbClr val="ECECC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Schoolbell-regular.fntdata"/><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6%9D%A1%E4%BB%B6%E6%A6%82%E7%8E%87"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214313" lvl="0" marL="215900" marR="0" rtl="0" algn="r">
              <a:lnSpc>
                <a:spcPct val="100000"/>
              </a:lnSpc>
              <a:spcBef>
                <a:spcPts val="0"/>
              </a:spcBef>
              <a:spcAft>
                <a:spcPts val="0"/>
              </a:spcAft>
              <a:buSzPts val="1200"/>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1" name="Google Shape;7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 name="Google Shape;72;p1:notes"/>
          <p:cNvSpPr txBox="1"/>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73" name="Google Shape;7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p.108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b="1" lang="en-US">
                <a:solidFill>
                  <a:srgbClr val="FF0000"/>
                </a:solidFill>
              </a:rPr>
              <a:t>Feature selection and extraction</a:t>
            </a:r>
            <a:r>
              <a:rPr lang="en-US"/>
              <a:t> 其實不會講到</a:t>
            </a:r>
            <a:endParaRPr/>
          </a:p>
        </p:txBody>
      </p:sp>
      <p:sp>
        <p:nvSpPr>
          <p:cNvPr id="181" name="Google Shape;18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Leaf: assign的類別</a:t>
            </a:r>
            <a:endParaRPr/>
          </a:p>
          <a:p>
            <a:pPr indent="0" lvl="0" marL="0" rtl="0" algn="l">
              <a:lnSpc>
                <a:spcPct val="100000"/>
              </a:lnSpc>
              <a:spcBef>
                <a:spcPts val="360"/>
              </a:spcBef>
              <a:spcAft>
                <a:spcPts val="0"/>
              </a:spcAft>
              <a:buSzPts val="1400"/>
              <a:buNone/>
            </a:pPr>
            <a:r>
              <a:rPr lang="en-US"/>
              <a:t>Node: decision rule</a:t>
            </a:r>
            <a:endParaRPr/>
          </a:p>
          <a:p>
            <a:pPr indent="0" lvl="0" marL="0" rtl="0" algn="l">
              <a:lnSpc>
                <a:spcPct val="100000"/>
              </a:lnSpc>
              <a:spcBef>
                <a:spcPts val="360"/>
              </a:spcBef>
              <a:spcAft>
                <a:spcPts val="0"/>
              </a:spcAft>
              <a:buSzPts val="1400"/>
              <a:buNone/>
            </a:pPr>
            <a:r>
              <a:t/>
            </a:r>
            <a:endParaRPr/>
          </a:p>
        </p:txBody>
      </p:sp>
      <p:sp>
        <p:nvSpPr>
          <p:cNvPr id="1428" name="Google Shape;142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37" name="Google Shape;143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We can use any one of the following five decision rules at each nonterminal node</a:t>
            </a:r>
            <a:endParaRPr/>
          </a:p>
          <a:p>
            <a:pPr indent="0" lvl="0" marL="0" rtl="0" algn="l">
              <a:lnSpc>
                <a:spcPct val="100000"/>
              </a:lnSpc>
              <a:spcBef>
                <a:spcPts val="360"/>
              </a:spcBef>
              <a:spcAft>
                <a:spcPts val="0"/>
              </a:spcAft>
              <a:buSzPts val="1400"/>
              <a:buNone/>
            </a:pPr>
            <a:r>
              <a:rPr lang="en-US"/>
              <a:t>參考就好</a:t>
            </a:r>
            <a:endParaRPr/>
          </a:p>
        </p:txBody>
      </p:sp>
      <p:sp>
        <p:nvSpPr>
          <p:cNvPr id="1445" name="Google Shape;1445;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53" name="Google Shape;1453;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61" name="Google Shape;146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0" name="Google Shape;1470;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9" name="Google Shape;18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e: 經濟增益</a:t>
            </a:r>
            <a:endParaRPr/>
          </a:p>
        </p:txBody>
      </p:sp>
      <p:sp>
        <p:nvSpPr>
          <p:cNvPr id="197" name="Google Shape;19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8" name="Google Shape;22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Utility 效用</a:t>
            </a:r>
            <a:endParaRPr/>
          </a:p>
          <a:p>
            <a:pPr indent="0" lvl="0" marL="0" rtl="0" algn="l">
              <a:lnSpc>
                <a:spcPct val="100000"/>
              </a:lnSpc>
              <a:spcBef>
                <a:spcPts val="360"/>
              </a:spcBef>
              <a:spcAft>
                <a:spcPts val="0"/>
              </a:spcAft>
              <a:buSzPts val="1400"/>
              <a:buNone/>
            </a:pPr>
            <a:r>
              <a:t/>
            </a:r>
            <a:endParaRPr/>
          </a:p>
        </p:txBody>
      </p:sp>
      <p:sp>
        <p:nvSpPr>
          <p:cNvPr id="243" name="Google Shape;24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1" name="Google Shape;25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考慮一個理想的人，他總是希望給出最準確的判斷，他的Economic Gain Matrix，就是一個單位矩陣</a:t>
            </a:r>
            <a:endParaRPr/>
          </a:p>
        </p:txBody>
      </p:sp>
      <p:sp>
        <p:nvSpPr>
          <p:cNvPr id="262" name="Google Shape;26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以扇葉檢查為例</a:t>
            </a:r>
            <a:endParaRPr/>
          </a:p>
        </p:txBody>
      </p:sp>
      <p:sp>
        <p:nvSpPr>
          <p:cNvPr id="274" name="Google Shape;27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風扇更換費 500</a:t>
            </a:r>
            <a:endParaRPr/>
          </a:p>
          <a:p>
            <a:pPr indent="0" lvl="0" marL="0" rtl="0" algn="l">
              <a:lnSpc>
                <a:spcPct val="100000"/>
              </a:lnSpc>
              <a:spcBef>
                <a:spcPts val="360"/>
              </a:spcBef>
              <a:spcAft>
                <a:spcPts val="0"/>
              </a:spcAft>
              <a:buSzPts val="1400"/>
              <a:buNone/>
            </a:pPr>
            <a:r>
              <a:rPr lang="en-US"/>
              <a:t>檢測費 10</a:t>
            </a:r>
            <a:endParaRPr/>
          </a:p>
        </p:txBody>
      </p:sp>
      <p:sp>
        <p:nvSpPr>
          <p:cNvPr id="282" name="Google Shape;28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 name="Google Shape;29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 name="Google Shape;29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6" name="Google Shape;30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9/29 教到這裡</a:t>
            </a:r>
            <a:endParaRPr/>
          </a:p>
        </p:txBody>
      </p:sp>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差異</a:t>
            </a:r>
            <a:endParaRPr/>
          </a:p>
          <a:p>
            <a:pPr indent="0" lvl="0" marL="0" rtl="0" algn="l">
              <a:lnSpc>
                <a:spcPct val="100000"/>
              </a:lnSpc>
              <a:spcBef>
                <a:spcPts val="360"/>
              </a:spcBef>
              <a:spcAft>
                <a:spcPts val="0"/>
              </a:spcAft>
              <a:buSzPts val="1400"/>
              <a:buNone/>
            </a:pPr>
            <a:r>
              <a:rPr lang="en-US"/>
              <a:t>g|g: 真實為g的情況下被指派g的事件發生機率</a:t>
            </a:r>
            <a:endParaRPr/>
          </a:p>
          <a:p>
            <a:pPr indent="0" lvl="0" marL="0" rtl="0" algn="l">
              <a:lnSpc>
                <a:spcPct val="100000"/>
              </a:lnSpc>
              <a:spcBef>
                <a:spcPts val="360"/>
              </a:spcBef>
              <a:spcAft>
                <a:spcPts val="0"/>
              </a:spcAft>
              <a:buSzPts val="1400"/>
              <a:buNone/>
            </a:pPr>
            <a:r>
              <a:rPr lang="en-US"/>
              <a:t>g,g: 此determine rule將真實為g被指派為g的機率</a:t>
            </a:r>
            <a:endParaRPr/>
          </a:p>
        </p:txBody>
      </p:sp>
      <p:sp>
        <p:nvSpPr>
          <p:cNvPr id="349" name="Google Shape;3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True Positive</a:t>
            </a:r>
            <a:endParaRPr/>
          </a:p>
          <a:p>
            <a:pPr indent="0" lvl="0" marL="0" rtl="0" algn="l">
              <a:lnSpc>
                <a:spcPct val="100000"/>
              </a:lnSpc>
              <a:spcBef>
                <a:spcPts val="360"/>
              </a:spcBef>
              <a:spcAft>
                <a:spcPts val="0"/>
              </a:spcAft>
              <a:buSzPts val="1400"/>
              <a:buNone/>
            </a:pPr>
            <a:r>
              <a:t/>
            </a:r>
            <a:endParaRPr/>
          </a:p>
        </p:txBody>
      </p:sp>
      <p:sp>
        <p:nvSpPr>
          <p:cNvPr id="369" name="Google Shape;36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5" name="Google Shape;38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5" name="Google Shape;39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4" name="Google Shape;434;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8" name="Google Shape;44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系統嚴格的例子</a:t>
            </a:r>
            <a:endParaRPr/>
          </a:p>
          <a:p>
            <a:pPr indent="0" lvl="0" marL="0" marR="0" rtl="0" algn="l">
              <a:lnSpc>
                <a:spcPct val="100000"/>
              </a:lnSpc>
              <a:spcBef>
                <a:spcPts val="0"/>
              </a:spcBef>
              <a:spcAft>
                <a:spcPts val="0"/>
              </a:spcAft>
              <a:buClr>
                <a:srgbClr val="000000"/>
              </a:buClr>
              <a:buSzPts val="1400"/>
              <a:buFont typeface="Arial"/>
              <a:buNone/>
            </a:pPr>
            <a:r>
              <a:rPr lang="en-US"/>
              <a:t>*題可看</a:t>
            </a:r>
            <a:endParaRPr/>
          </a:p>
          <a:p>
            <a:pPr indent="0" lvl="0" marL="0" rtl="0" algn="l">
              <a:lnSpc>
                <a:spcPct val="100000"/>
              </a:lnSpc>
              <a:spcBef>
                <a:spcPts val="0"/>
              </a:spcBef>
              <a:spcAft>
                <a:spcPts val="0"/>
              </a:spcAft>
              <a:buSzPts val="1400"/>
              <a:buNone/>
            </a:pPr>
            <a:r>
              <a:t/>
            </a:r>
            <a:endParaRPr/>
          </a:p>
        </p:txBody>
      </p:sp>
      <p:sp>
        <p:nvSpPr>
          <p:cNvPr id="462" name="Google Shape;462;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5" name="Google Shape;47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系統寬鬆的例子</a:t>
            </a:r>
            <a:endParaRPr/>
          </a:p>
        </p:txBody>
      </p:sp>
      <p:sp>
        <p:nvSpPr>
          <p:cNvPr id="486" name="Google Shape;486;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6" name="Google Shape;49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4" name="Google Shape;50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i="1" lang="en-US"/>
              <a:t>(t, a, d)</a:t>
            </a:r>
            <a:r>
              <a:rPr lang="en-US"/>
              <a:t>: event of classifying the observed unit</a:t>
            </a:r>
            <a:endParaRPr/>
          </a:p>
          <a:p>
            <a:pPr indent="0" lvl="0" marL="0" rtl="0" algn="l">
              <a:lnSpc>
                <a:spcPct val="100000"/>
              </a:lnSpc>
              <a:spcBef>
                <a:spcPts val="360"/>
              </a:spcBef>
              <a:spcAft>
                <a:spcPts val="0"/>
              </a:spcAft>
              <a:buSzPts val="1400"/>
              <a:buNone/>
            </a:pPr>
            <a:r>
              <a:rPr lang="en-US"/>
              <a:t>把P(t,a)理解成一個矩陣的element(下一頁)</a:t>
            </a:r>
            <a:endParaRPr/>
          </a:p>
        </p:txBody>
      </p:sp>
      <p:sp>
        <p:nvSpPr>
          <p:cNvPr id="525" name="Google Shape;525;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5" name="Google Shape;5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4" name="Google Shape;54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4" name="Google Shape;554;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Collusion 共謀</a:t>
            </a:r>
            <a:endParaRPr/>
          </a:p>
          <a:p>
            <a:pPr indent="0" lvl="0" marL="0" rtl="0" algn="l">
              <a:lnSpc>
                <a:spcPct val="100000"/>
              </a:lnSpc>
              <a:spcBef>
                <a:spcPts val="0"/>
              </a:spcBef>
              <a:spcAft>
                <a:spcPts val="0"/>
              </a:spcAft>
              <a:buSzPts val="1400"/>
              <a:buNone/>
            </a:pPr>
            <a:r>
              <a:rPr lang="en-US"/>
              <a:t>即便給予t, decision rule的行為機率也要和沒給t時相同</a:t>
            </a:r>
            <a:endParaRPr/>
          </a:p>
        </p:txBody>
      </p:sp>
      <p:sp>
        <p:nvSpPr>
          <p:cNvPr id="574" name="Google Shape;57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7" name="Google Shape;59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Assigned 跟 truth category是獨立的</a:t>
            </a:r>
            <a:endParaRPr/>
          </a:p>
        </p:txBody>
      </p:sp>
      <p:sp>
        <p:nvSpPr>
          <p:cNvPr id="612" name="Google Shape;61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P104(P117)</a:t>
            </a:r>
            <a:endParaRPr/>
          </a:p>
        </p:txBody>
      </p:sp>
      <p:sp>
        <p:nvSpPr>
          <p:cNvPr id="621" name="Google Shape;62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9" name="Google Shape;62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Deterministic Decision Rule 確定性決策規則</a:t>
            </a:r>
            <a:endParaRPr/>
          </a:p>
        </p:txBody>
      </p:sp>
      <p:sp>
        <p:nvSpPr>
          <p:cNvPr id="630" name="Google Shape;630;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9" name="Google Shape;63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6" name="Google Shape;65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2" name="Google Shape;672;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2" name="Google Shape;68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2" name="Google Shape;692;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1" name="Google Shape;711;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Bayes’rule 要把結果全部assign給機率最高的類別</a:t>
            </a:r>
            <a:endParaRPr/>
          </a:p>
          <a:p>
            <a:pPr indent="0" lvl="0" marL="0" rtl="0" algn="l">
              <a:lnSpc>
                <a:spcPct val="100000"/>
              </a:lnSpc>
              <a:spcBef>
                <a:spcPts val="360"/>
              </a:spcBef>
              <a:spcAft>
                <a:spcPts val="0"/>
              </a:spcAft>
              <a:buSzPts val="1400"/>
              <a:buNone/>
            </a:pPr>
            <a:r>
              <a:rPr lang="en-US"/>
              <a:t>*題可看</a:t>
            </a:r>
            <a:endParaRPr/>
          </a:p>
        </p:txBody>
      </p:sp>
      <p:sp>
        <p:nvSpPr>
          <p:cNvPr id="733" name="Google Shape;73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看行(直得看)</a:t>
            </a:r>
            <a:endParaRPr/>
          </a:p>
          <a:p>
            <a:pPr indent="0" lvl="0" marL="0" rtl="0" algn="l">
              <a:lnSpc>
                <a:spcPct val="100000"/>
              </a:lnSpc>
              <a:spcBef>
                <a:spcPts val="360"/>
              </a:spcBef>
              <a:spcAft>
                <a:spcPts val="0"/>
              </a:spcAft>
              <a:buSzPts val="1400"/>
              <a:buNone/>
            </a:pPr>
            <a:r>
              <a:rPr lang="en-US"/>
              <a:t>Economic gain matrix 乘 conditional probability matrix ， 位置應該交換較直觀 ， 但課本原圖就長這樣</a:t>
            </a:r>
            <a:endParaRPr/>
          </a:p>
        </p:txBody>
      </p:sp>
      <p:sp>
        <p:nvSpPr>
          <p:cNvPr id="750" name="Google Shape;75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61" name="Google Shape;76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(t,a): summing </a:t>
            </a:r>
            <a:r>
              <a:rPr i="1" lang="en-US"/>
              <a:t>(t, a, d)</a:t>
            </a:r>
            <a:r>
              <a:rPr lang="en-US"/>
              <a:t> on every measurement </a:t>
            </a:r>
            <a:r>
              <a:rPr i="1" lang="en-US"/>
              <a:t>d</a:t>
            </a:r>
            <a:endParaRPr/>
          </a:p>
          <a:p>
            <a:pPr indent="0" lvl="0" marL="0" rtl="0" algn="l">
              <a:lnSpc>
                <a:spcPct val="100000"/>
              </a:lnSpc>
              <a:spcBef>
                <a:spcPts val="0"/>
              </a:spcBef>
              <a:spcAft>
                <a:spcPts val="0"/>
              </a:spcAft>
              <a:buSzPts val="1400"/>
              <a:buNone/>
            </a:pPr>
            <a:r>
              <a:rPr lang="en-US"/>
              <a:t>(p.36)</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86" name="Google Shape;78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4" name="Google Shape;79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用 prior probability (事前機率) 的觀點來看 Bayes rule</a:t>
            </a:r>
            <a:endParaRPr/>
          </a:p>
          <a:p>
            <a:pPr indent="0" lvl="0" marL="0" rtl="0" algn="l">
              <a:lnSpc>
                <a:spcPct val="100000"/>
              </a:lnSpc>
              <a:spcBef>
                <a:spcPts val="360"/>
              </a:spcBef>
              <a:spcAft>
                <a:spcPts val="0"/>
              </a:spcAft>
              <a:buSzPts val="1400"/>
              <a:buNone/>
            </a:pPr>
            <a:r>
              <a:rPr lang="en-US"/>
              <a:t>\sum_{t \in C} e(t, a)P(d|t)P(t)　這個形式是有用的</a:t>
            </a:r>
            <a:endParaRPr/>
          </a:p>
          <a:p>
            <a:pPr indent="0" lvl="0" marL="0" rtl="0" algn="l">
              <a:lnSpc>
                <a:spcPct val="100000"/>
              </a:lnSpc>
              <a:spcBef>
                <a:spcPts val="360"/>
              </a:spcBef>
              <a:spcAft>
                <a:spcPts val="0"/>
              </a:spcAft>
              <a:buSzPts val="1400"/>
              <a:buNone/>
            </a:pPr>
            <a:r>
              <a:rPr lang="en-US"/>
              <a:t>因為能把 P(t) 這個 Prior Probability 抽出</a:t>
            </a:r>
            <a:endParaRPr/>
          </a:p>
          <a:p>
            <a:pPr indent="0" lvl="0" marL="0" rtl="0" algn="l">
              <a:lnSpc>
                <a:spcPct val="100000"/>
              </a:lnSpc>
              <a:spcBef>
                <a:spcPts val="360"/>
              </a:spcBef>
              <a:spcAft>
                <a:spcPts val="0"/>
              </a:spcAft>
              <a:buSzPts val="1400"/>
              <a:buNone/>
            </a:pPr>
            <a:r>
              <a:rPr lang="en-US"/>
              <a:t>Likelihood function: </a:t>
            </a:r>
            <a:r>
              <a:rPr b="0" i="0" lang="en-US">
                <a:solidFill>
                  <a:srgbClr val="202122"/>
                </a:solidFill>
                <a:latin typeface="Arial"/>
                <a:ea typeface="Arial"/>
                <a:cs typeface="Arial"/>
                <a:sym typeface="Arial"/>
              </a:rPr>
              <a:t>在已知某個母數</a:t>
            </a:r>
            <a:r>
              <a:rPr b="1" i="0" lang="en-US">
                <a:solidFill>
                  <a:srgbClr val="202122"/>
                </a:solidFill>
                <a:latin typeface="Arial"/>
                <a:ea typeface="Arial"/>
                <a:cs typeface="Arial"/>
                <a:sym typeface="Arial"/>
              </a:rPr>
              <a:t>B</a:t>
            </a:r>
            <a:r>
              <a:rPr b="0" i="0" lang="en-US">
                <a:solidFill>
                  <a:srgbClr val="202122"/>
                </a:solidFill>
                <a:latin typeface="Arial"/>
                <a:ea typeface="Arial"/>
                <a:cs typeface="Arial"/>
                <a:sym typeface="Arial"/>
              </a:rPr>
              <a:t>時，事件</a:t>
            </a:r>
            <a:r>
              <a:rPr b="1" i="0" lang="en-US">
                <a:solidFill>
                  <a:srgbClr val="202122"/>
                </a:solidFill>
                <a:latin typeface="Arial"/>
                <a:ea typeface="Arial"/>
                <a:cs typeface="Arial"/>
                <a:sym typeface="Arial"/>
              </a:rPr>
              <a:t>A</a:t>
            </a:r>
            <a:r>
              <a:rPr b="0" i="0" lang="en-US">
                <a:solidFill>
                  <a:srgbClr val="202122"/>
                </a:solidFill>
                <a:latin typeface="Arial"/>
                <a:ea typeface="Arial"/>
                <a:cs typeface="Arial"/>
                <a:sym typeface="Arial"/>
              </a:rPr>
              <a:t>會發生的機率，在這種意義上，概似函數可以理解為</a:t>
            </a:r>
            <a:r>
              <a:rPr b="0" i="0" lang="en-US" u="sng" strike="noStrike">
                <a:solidFill>
                  <a:srgbClr val="3366CC"/>
                </a:solidFill>
                <a:latin typeface="Arial"/>
                <a:ea typeface="Arial"/>
                <a:cs typeface="Arial"/>
                <a:sym typeface="Arial"/>
                <a:hlinkClick r:id="rId2">
                  <a:extLst>
                    <a:ext uri="{A12FA001-AC4F-418D-AE19-62706E023703}">
                      <ahyp:hlinkClr val="tx"/>
                    </a:ext>
                  </a:extLst>
                </a:hlinkClick>
              </a:rPr>
              <a:t>條件機率</a:t>
            </a:r>
            <a:r>
              <a:rPr b="0" i="0" lang="en-US">
                <a:solidFill>
                  <a:srgbClr val="202122"/>
                </a:solidFill>
                <a:latin typeface="Arial"/>
                <a:ea typeface="Arial"/>
                <a:cs typeface="Arial"/>
                <a:sym typeface="Arial"/>
              </a:rPr>
              <a:t>的逆反。</a:t>
            </a:r>
            <a:endParaRPr/>
          </a:p>
        </p:txBody>
      </p:sp>
      <p:sp>
        <p:nvSpPr>
          <p:cNvPr id="795" name="Google Shape;795;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8" name="Google Shape;808;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P110(P123)</a:t>
            </a:r>
            <a:endParaRPr/>
          </a:p>
        </p:txBody>
      </p:sp>
      <p:sp>
        <p:nvSpPr>
          <p:cNvPr id="809" name="Google Shape;809;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6" name="Google Shape;1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5" name="Google Shape;825;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70" name="Google Shape;87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1" name="Google Shape;87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 measurement</a:t>
            </a:r>
            <a:endParaRPr/>
          </a:p>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92" name="Google Shape;89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3" name="Google Shape;89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05" name="Google Shape;90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6" name="Google Shape;90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18" name="Google Shape;91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9" name="Google Shape;91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30" name="Google Shape;93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1" name="Google Shape;931;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6" name="Google Shape;946;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Possible measurements x lie in the closed interval [0, 1]</a:t>
            </a:r>
            <a:endParaRPr/>
          </a:p>
          <a:p>
            <a:pPr indent="0" lvl="0" marL="0" rtl="0" algn="l">
              <a:lnSpc>
                <a:spcPct val="100000"/>
              </a:lnSpc>
              <a:spcBef>
                <a:spcPts val="360"/>
              </a:spcBef>
              <a:spcAft>
                <a:spcPts val="0"/>
              </a:spcAft>
              <a:buSzPts val="1400"/>
              <a:buNone/>
            </a:pPr>
            <a:r>
              <a:rPr lang="en-US"/>
              <a:t>P(x|t_1) = 3x^2</a:t>
            </a:r>
            <a:endParaRPr/>
          </a:p>
          <a:p>
            <a:pPr indent="0" lvl="0" marL="0" rtl="0" algn="l">
              <a:lnSpc>
                <a:spcPct val="100000"/>
              </a:lnSpc>
              <a:spcBef>
                <a:spcPts val="360"/>
              </a:spcBef>
              <a:spcAft>
                <a:spcPts val="0"/>
              </a:spcAft>
              <a:buSzPts val="1400"/>
              <a:buNone/>
            </a:pPr>
            <a:r>
              <a:rPr lang="en-US"/>
              <a:t>P(x|t_2) = 3(1-x^2)/2</a:t>
            </a:r>
            <a:endParaRPr/>
          </a:p>
        </p:txBody>
      </p:sp>
      <p:sp>
        <p:nvSpPr>
          <p:cNvPr id="947" name="Google Shape;947;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 name="Google Shape;961;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看不同的 economic gain matrix 對於 decision rule 的影響</a:t>
            </a:r>
            <a:endParaRPr/>
          </a:p>
          <a:p>
            <a:pPr indent="0" lvl="0" marL="0" rtl="0" algn="l">
              <a:lnSpc>
                <a:spcPct val="100000"/>
              </a:lnSpc>
              <a:spcBef>
                <a:spcPts val="0"/>
              </a:spcBef>
              <a:spcAft>
                <a:spcPts val="0"/>
              </a:spcAft>
              <a:buSzPts val="1400"/>
              <a:buNone/>
            </a:pPr>
            <a:r>
              <a:rPr lang="en-US"/>
              <a:t>證明兩 economic gain matrix 若</a:t>
            </a:r>
            <a:r>
              <a:rPr lang="en-US" strike="sngStrike"/>
              <a:t>互為線性組合</a:t>
            </a:r>
            <a:r>
              <a:rPr lang="en-US" strike="noStrike"/>
              <a:t>只差一個常數或正係數</a:t>
            </a:r>
            <a:r>
              <a:rPr lang="en-US"/>
              <a:t>，這樣 bayes decision rule求出最大經濟增長期望值的a類別會相同</a:t>
            </a:r>
            <a:endParaRPr/>
          </a:p>
          <a:p>
            <a:pPr indent="0" lvl="0" marL="0" rtl="0" algn="l">
              <a:lnSpc>
                <a:spcPct val="100000"/>
              </a:lnSpc>
              <a:spcBef>
                <a:spcPts val="0"/>
              </a:spcBef>
              <a:spcAft>
                <a:spcPts val="0"/>
              </a:spcAft>
              <a:buSzPts val="1400"/>
              <a:buNone/>
            </a:pPr>
            <a:r>
              <a:rPr lang="en-US"/>
              <a:t>最大增益值出現在a</a:t>
            </a:r>
            <a:endParaRPr/>
          </a:p>
        </p:txBody>
      </p:sp>
      <p:sp>
        <p:nvSpPr>
          <p:cNvPr id="962" name="Google Shape;962;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有一樣的 decision rule，因常數和係數都能被提出消掉</a:t>
            </a:r>
            <a:endParaRPr/>
          </a:p>
        </p:txBody>
      </p:sp>
      <p:sp>
        <p:nvSpPr>
          <p:cNvPr id="980" name="Google Shape;980;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600"/>
              </a:spcBef>
              <a:spcAft>
                <a:spcPts val="0"/>
              </a:spcAft>
              <a:buSzPts val="2100"/>
              <a:buChar char="●"/>
            </a:pPr>
            <a:r>
              <a:rPr lang="en-US"/>
              <a:t>Incorrect loses 1: 1*I-1</a:t>
            </a:r>
            <a:endParaRPr/>
          </a:p>
          <a:p>
            <a:pPr indent="-342900" lvl="0" marL="342900" rtl="0" algn="l">
              <a:lnSpc>
                <a:spcPct val="100000"/>
              </a:lnSpc>
              <a:spcBef>
                <a:spcPts val="600"/>
              </a:spcBef>
              <a:spcAft>
                <a:spcPts val="0"/>
              </a:spcAft>
              <a:buSzPts val="2100"/>
              <a:buChar char="●"/>
            </a:pPr>
            <a:r>
              <a:rPr lang="en-US"/>
              <a:t>A more balanced instance: 2*I-1</a:t>
            </a:r>
            <a:endParaRPr/>
          </a:p>
          <a:p>
            <a:pPr indent="-342900" lvl="0" marL="342900" rtl="0" algn="l">
              <a:lnSpc>
                <a:spcPct val="100000"/>
              </a:lnSpc>
              <a:spcBef>
                <a:spcPts val="600"/>
              </a:spcBef>
              <a:spcAft>
                <a:spcPts val="0"/>
              </a:spcAft>
              <a:buSzPts val="2100"/>
              <a:buChar char="●"/>
            </a:pPr>
            <a:r>
              <a:rPr lang="en-US"/>
              <a:t>可能會認為 Incorrect loses 1 跟 Correct +1 Incorrect-1 一樣是因為獎懲值一樣所以才一樣</a:t>
            </a:r>
            <a:endParaRPr/>
          </a:p>
          <a:p>
            <a:pPr indent="-342900" lvl="0" marL="342900" rtl="0" algn="l">
              <a:lnSpc>
                <a:spcPct val="100000"/>
              </a:lnSpc>
              <a:spcBef>
                <a:spcPts val="600"/>
              </a:spcBef>
              <a:spcAft>
                <a:spcPts val="0"/>
              </a:spcAft>
              <a:buSzPts val="2100"/>
              <a:buChar char="●"/>
            </a:pPr>
            <a:r>
              <a:rPr lang="en-US"/>
              <a:t>General case = (x+y)*I – y </a:t>
            </a:r>
            <a:endParaRPr/>
          </a:p>
        </p:txBody>
      </p:sp>
      <p:sp>
        <p:nvSpPr>
          <p:cNvPr id="1006" name="Google Shape;100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8" name="Google Shape;1018;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f(c, d)在measurement是d的情況下，unit指定為c的機率</a:t>
            </a:r>
            <a:endParaRPr/>
          </a:p>
        </p:txBody>
      </p:sp>
      <p:sp>
        <p:nvSpPr>
          <p:cNvPr id="1027" name="Google Shape;1027;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7" name="Google Shape;103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E[e|c</a:t>
            </a:r>
            <a:r>
              <a:rPr baseline="30000" lang="en-US"/>
              <a:t>j</a:t>
            </a:r>
            <a:r>
              <a:rPr lang="en-US"/>
              <a:t>; f]  為  在 t=c</a:t>
            </a:r>
            <a:r>
              <a:rPr baseline="30000" lang="en-US"/>
              <a:t>j </a:t>
            </a:r>
            <a:r>
              <a:rPr lang="en-US"/>
              <a:t>的情況下 f 的expected economic gain</a:t>
            </a:r>
            <a:endParaRPr/>
          </a:p>
          <a:p>
            <a:pPr indent="0" lvl="0" marL="0" rtl="0" algn="l">
              <a:lnSpc>
                <a:spcPct val="100000"/>
              </a:lnSpc>
              <a:spcBef>
                <a:spcPts val="360"/>
              </a:spcBef>
              <a:spcAft>
                <a:spcPts val="0"/>
              </a:spcAft>
              <a:buSzPts val="1400"/>
              <a:buNone/>
            </a:pPr>
            <a:r>
              <a:rPr lang="en-US"/>
              <a:t>Maximin  decision的意思是，要最大化所有可能的真實情況 c</a:t>
            </a:r>
            <a:r>
              <a:rPr baseline="30000" lang="en-US"/>
              <a:t>j</a:t>
            </a:r>
            <a:r>
              <a:rPr lang="en-US"/>
              <a:t>  中，最小的那個</a:t>
            </a:r>
            <a:endParaRPr/>
          </a:p>
        </p:txBody>
      </p:sp>
      <p:sp>
        <p:nvSpPr>
          <p:cNvPr id="1038" name="Google Shape;1038;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 name="Google Shape;1050;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3" name="Google Shape;1073;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4" name="Google Shape;1084;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5" name="Google Shape;1085;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4" name="Google Shape;109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有兩個 Maximin Decision Rule</a:t>
            </a:r>
            <a:endParaRPr/>
          </a:p>
        </p:txBody>
      </p:sp>
      <p:sp>
        <p:nvSpPr>
          <p:cNvPr id="1095" name="Google Shape;1095;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1" name="Google Shape;1121;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152" name="Google Shape;115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3" name="Google Shape;1153;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這裡要說明一個 maximin 的性質:</a:t>
            </a:r>
            <a:endParaRPr/>
          </a:p>
          <a:p>
            <a:pPr indent="0" lvl="0" marL="0" rtl="0" algn="l">
              <a:lnSpc>
                <a:spcPct val="100000"/>
              </a:lnSpc>
              <a:spcBef>
                <a:spcPts val="360"/>
              </a:spcBef>
              <a:spcAft>
                <a:spcPts val="0"/>
              </a:spcAft>
              <a:buSzPts val="1400"/>
              <a:buNone/>
            </a:pPr>
            <a:r>
              <a:rPr lang="en-US"/>
              <a:t>Bayes decision rule 的 economic gain 值得最小值，就會剛好是 miximin decision rule 對應的 economic gain值</a:t>
            </a:r>
            <a:endParaRPr/>
          </a:p>
          <a:p>
            <a:pPr indent="0" lvl="0" marL="0" marR="0" rtl="0" algn="l">
              <a:lnSpc>
                <a:spcPct val="100000"/>
              </a:lnSpc>
              <a:spcBef>
                <a:spcPts val="360"/>
              </a:spcBef>
              <a:spcAft>
                <a:spcPts val="0"/>
              </a:spcAft>
              <a:buClr>
                <a:schemeClr val="dk1"/>
              </a:buClr>
              <a:buSzPts val="1200"/>
              <a:buFont typeface="Arial"/>
              <a:buNone/>
            </a:pPr>
            <a:r>
              <a:rPr b="1" lang="en-US" sz="1200"/>
              <a:t>nondeterministic</a:t>
            </a:r>
            <a:endParaRPr/>
          </a:p>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1" name="Google Shape;117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2" name="Google Shape;1172;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5" name="Google Shape;1195;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Miximin 發生在 stochastic decision (</a:t>
            </a:r>
            <a:r>
              <a:rPr b="1" lang="en-US" sz="1200"/>
              <a:t>nondeterministic</a:t>
            </a:r>
            <a:r>
              <a:rPr lang="en-US"/>
              <a:t>)</a:t>
            </a:r>
            <a:endParaRPr/>
          </a:p>
        </p:txBody>
      </p:sp>
      <p:sp>
        <p:nvSpPr>
          <p:cNvPr id="1196" name="Google Shape;1196;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09" name="Google Shape;1209;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0" name="Google Shape;1210;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20" name="Google Shape;122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33" name="Google Shape;1233;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46" name="Google Shape;1246;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9" name="Google Shape;1259;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72" name="Google Shape;127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88" name="Google Shape;128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1" name="Google Shape;1301;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4" name="Google Shape;131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7" name="Google Shape;1327;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47" name="Google Shape;134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1" name="Google Shape;136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9" name="Google Shape;136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7" name="Google Shape;1377;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8" name="Google Shape;1378;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90" name="Google Shape;139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8" name="Google Shape;1408;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*考名詞解釋</a:t>
            </a:r>
            <a:endParaRPr/>
          </a:p>
          <a:p>
            <a:pPr indent="0" lvl="0" marL="0" rtl="0" algn="l">
              <a:lnSpc>
                <a:spcPct val="100000"/>
              </a:lnSpc>
              <a:spcBef>
                <a:spcPts val="0"/>
              </a:spcBef>
              <a:spcAft>
                <a:spcPts val="0"/>
              </a:spcAft>
              <a:buSzPts val="1400"/>
              <a:buNone/>
            </a:pPr>
            <a:r>
              <a:rPr lang="en-US"/>
              <a:t>保留的判斷為決策規則提供了另一種選擇</a:t>
            </a:r>
            <a:endParaRPr/>
          </a:p>
          <a:p>
            <a:pPr indent="0" lvl="0" marL="0" rtl="0" algn="l">
              <a:lnSpc>
                <a:spcPct val="100000"/>
              </a:lnSpc>
              <a:spcBef>
                <a:spcPts val="360"/>
              </a:spcBef>
              <a:spcAft>
                <a:spcPts val="0"/>
              </a:spcAft>
              <a:buSzPts val="1400"/>
              <a:buNone/>
            </a:pPr>
            <a:r>
              <a:rPr lang="en-US"/>
              <a:t>1. Reserved judgment可有效控制誤差率</a:t>
            </a:r>
            <a:endParaRPr/>
          </a:p>
          <a:p>
            <a:pPr indent="0" lvl="0" marL="0" rtl="0" algn="l">
              <a:lnSpc>
                <a:spcPct val="100000"/>
              </a:lnSpc>
              <a:spcBef>
                <a:spcPts val="360"/>
              </a:spcBef>
              <a:spcAft>
                <a:spcPts val="0"/>
              </a:spcAft>
              <a:buSzPts val="1400"/>
              <a:buNone/>
            </a:pPr>
            <a:r>
              <a:rPr lang="en-US"/>
              <a:t>2. 對於某些測量值，決策準則可能會抑制到某些判定結果。</a:t>
            </a:r>
            <a:endParaRPr/>
          </a:p>
          <a:p>
            <a:pPr indent="0" lvl="0" marL="0" rtl="0" algn="l">
              <a:lnSpc>
                <a:spcPct val="100000"/>
              </a:lnSpc>
              <a:spcBef>
                <a:spcPts val="360"/>
              </a:spcBef>
              <a:spcAft>
                <a:spcPts val="0"/>
              </a:spcAft>
              <a:buSzPts val="1400"/>
              <a:buNone/>
            </a:pPr>
            <a:r>
              <a:rPr lang="en-US"/>
              <a:t>3. 決策準則被對於那些它指定的測量值所抑制的判定結果和誤差率的時間比率所描述</a:t>
            </a:r>
            <a:endParaRPr/>
          </a:p>
          <a:p>
            <a:pPr indent="0" lvl="0" marL="0" rtl="0" algn="l">
              <a:lnSpc>
                <a:spcPct val="100000"/>
              </a:lnSpc>
              <a:spcBef>
                <a:spcPts val="360"/>
              </a:spcBef>
              <a:spcAft>
                <a:spcPts val="0"/>
              </a:spcAft>
              <a:buSzPts val="1400"/>
              <a:buNone/>
            </a:pPr>
            <a:r>
              <a:t/>
            </a:r>
            <a:endParaRPr/>
          </a:p>
        </p:txBody>
      </p:sp>
      <p:sp>
        <p:nvSpPr>
          <p:cNvPr id="1409" name="Google Shape;1409;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417" name="Google Shape;1417;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8" name="Google Shape;141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brute-force nearest neighbor:暴力法</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1"/>
          <p:cNvSpPr/>
          <p:nvPr>
            <p:ph idx="2" type="pic"/>
          </p:nvPr>
        </p:nvSpPr>
        <p:spPr>
          <a:xfrm>
            <a:off x="3887788" y="987425"/>
            <a:ext cx="4629150" cy="4873625"/>
          </a:xfrm>
          <a:prstGeom prst="rect">
            <a:avLst/>
          </a:prstGeom>
          <a:noFill/>
          <a:ln>
            <a:noFill/>
          </a:ln>
        </p:spPr>
      </p:sp>
      <p:sp>
        <p:nvSpPr>
          <p:cNvPr id="59" name="Google Shape;59;p1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120"/>
              <a:buNone/>
              <a:defRPr sz="1600"/>
            </a:lvl1pPr>
            <a:lvl2pPr indent="-228600" lvl="1" marL="914400" algn="l">
              <a:lnSpc>
                <a:spcPct val="100000"/>
              </a:lnSpc>
              <a:spcBef>
                <a:spcPts val="280"/>
              </a:spcBef>
              <a:spcAft>
                <a:spcPts val="0"/>
              </a:spcAft>
              <a:buSzPts val="980"/>
              <a:buNone/>
              <a:defRPr sz="1400"/>
            </a:lvl2pPr>
            <a:lvl3pPr indent="-228600" lvl="2" marL="1371600" algn="l">
              <a:lnSpc>
                <a:spcPct val="100000"/>
              </a:lnSpc>
              <a:spcBef>
                <a:spcPts val="240"/>
              </a:spcBef>
              <a:spcAft>
                <a:spcPts val="0"/>
              </a:spcAft>
              <a:buSzPts val="840"/>
              <a:buNone/>
              <a:defRPr sz="1200"/>
            </a:lvl3pPr>
            <a:lvl4pPr indent="-228600" lvl="3" marL="1828800" algn="l">
              <a:lnSpc>
                <a:spcPct val="100000"/>
              </a:lnSpc>
              <a:spcBef>
                <a:spcPts val="200"/>
              </a:spcBef>
              <a:spcAft>
                <a:spcPts val="0"/>
              </a:spcAft>
              <a:buSzPts val="750"/>
              <a:buNone/>
              <a:defRPr sz="1000"/>
            </a:lvl4pPr>
            <a:lvl5pPr indent="-228600" lvl="4" marL="2286000" algn="l">
              <a:lnSpc>
                <a:spcPct val="100000"/>
              </a:lnSpc>
              <a:spcBef>
                <a:spcPts val="200"/>
              </a:spcBef>
              <a:spcAft>
                <a:spcPts val="0"/>
              </a:spcAft>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61" name="Shape 61"/>
        <p:cNvGrpSpPr/>
        <p:nvPr/>
      </p:nvGrpSpPr>
      <p:grpSpPr>
        <a:xfrm>
          <a:off x="0" y="0"/>
          <a:ext cx="0" cy="0"/>
          <a:chOff x="0" y="0"/>
          <a:chExt cx="0" cy="0"/>
        </a:xfrm>
      </p:grpSpPr>
      <p:sp>
        <p:nvSpPr>
          <p:cNvPr id="62" name="Google Shape;62;p1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 type="body"/>
          </p:nvPr>
        </p:nvSpPr>
        <p:spPr>
          <a:xfrm rot="5400000">
            <a:off x="2593182" y="132556"/>
            <a:ext cx="4411663" cy="8229600"/>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65" name="Shape 65"/>
        <p:cNvGrpSpPr/>
        <p:nvPr/>
      </p:nvGrpSpPr>
      <p:grpSpPr>
        <a:xfrm>
          <a:off x="0" y="0"/>
          <a:ext cx="0" cy="0"/>
          <a:chOff x="0" y="0"/>
          <a:chExt cx="0" cy="0"/>
        </a:xfrm>
      </p:grpSpPr>
      <p:sp>
        <p:nvSpPr>
          <p:cNvPr id="66" name="Google Shape;66;p13"/>
          <p:cNvSpPr txBox="1"/>
          <p:nvPr>
            <p:ph type="title"/>
          </p:nvPr>
        </p:nvSpPr>
        <p:spPr>
          <a:xfrm rot="5400000">
            <a:off x="5026818" y="2336007"/>
            <a:ext cx="6119813" cy="21145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 type="body"/>
          </p:nvPr>
        </p:nvSpPr>
        <p:spPr>
          <a:xfrm rot="5400000">
            <a:off x="720725" y="296863"/>
            <a:ext cx="6119813" cy="6192837"/>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文字及物件" type="txAndObj">
  <p:cSld name="TEXT_AND_OBJECT">
    <p:spTree>
      <p:nvGrpSpPr>
        <p:cNvPr id="21" name="Shape 21"/>
        <p:cNvGrpSpPr/>
        <p:nvPr/>
      </p:nvGrpSpPr>
      <p:grpSpPr>
        <a:xfrm>
          <a:off x="0" y="0"/>
          <a:ext cx="0" cy="0"/>
          <a:chOff x="0" y="0"/>
          <a:chExt cx="0" cy="0"/>
        </a:xfrm>
      </p:grpSpPr>
      <p:sp>
        <p:nvSpPr>
          <p:cNvPr id="22" name="Google Shape;22;p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684213" y="2041525"/>
            <a:ext cx="4038600" cy="4411663"/>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2" type="body"/>
          </p:nvPr>
        </p:nvSpPr>
        <p:spPr>
          <a:xfrm>
            <a:off x="4875213" y="2041525"/>
            <a:ext cx="4038600" cy="4411663"/>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26" name="Shape 26"/>
        <p:cNvGrpSpPr/>
        <p:nvPr/>
      </p:nvGrpSpPr>
      <p:grpSpPr>
        <a:xfrm>
          <a:off x="0" y="0"/>
          <a:ext cx="0" cy="0"/>
          <a:chOff x="0" y="0"/>
          <a:chExt cx="0" cy="0"/>
        </a:xfrm>
      </p:grpSpPr>
      <p:sp>
        <p:nvSpPr>
          <p:cNvPr id="27" name="Google Shape;27;p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spTree>
      <p:nvGrpSpPr>
        <p:cNvPr id="29" name="Shape 29"/>
        <p:cNvGrpSpPr/>
        <p:nvPr/>
      </p:nvGrpSpPr>
      <p:grpSpPr>
        <a:xfrm>
          <a:off x="0" y="0"/>
          <a:ext cx="0" cy="0"/>
          <a:chOff x="0" y="0"/>
          <a:chExt cx="0" cy="0"/>
        </a:xfrm>
      </p:grpSpPr>
      <p:pic>
        <p:nvPicPr>
          <p:cNvPr descr="kilochart_900_" id="30" name="Google Shape;30;p6"/>
          <p:cNvPicPr preferRelativeResize="0"/>
          <p:nvPr/>
        </p:nvPicPr>
        <p:blipFill rotWithShape="1">
          <a:blip r:embed="rId2">
            <a:alphaModFix/>
          </a:blip>
          <a:srcRect b="0" l="0" r="0" t="0"/>
          <a:stretch/>
        </p:blipFill>
        <p:spPr>
          <a:xfrm>
            <a:off x="7523163" y="549275"/>
            <a:ext cx="1620837" cy="2160588"/>
          </a:xfrm>
          <a:prstGeom prst="rect">
            <a:avLst/>
          </a:prstGeom>
          <a:noFill/>
          <a:ln>
            <a:noFill/>
          </a:ln>
        </p:spPr>
      </p:pic>
      <p:pic>
        <p:nvPicPr>
          <p:cNvPr descr="bar2_" id="31" name="Google Shape;31;p6"/>
          <p:cNvPicPr preferRelativeResize="0"/>
          <p:nvPr/>
        </p:nvPicPr>
        <p:blipFill rotWithShape="1">
          <a:blip r:embed="rId3">
            <a:alphaModFix/>
          </a:blip>
          <a:srcRect b="0" l="0" r="0" t="0"/>
          <a:stretch/>
        </p:blipFill>
        <p:spPr>
          <a:xfrm>
            <a:off x="0" y="2708275"/>
            <a:ext cx="9143999" cy="323850"/>
          </a:xfrm>
          <a:prstGeom prst="rect">
            <a:avLst/>
          </a:prstGeom>
          <a:noFill/>
          <a:ln>
            <a:noFill/>
          </a:ln>
        </p:spPr>
      </p:pic>
      <p:sp>
        <p:nvSpPr>
          <p:cNvPr id="32" name="Google Shape;32;p6"/>
          <p:cNvSpPr txBox="1"/>
          <p:nvPr>
            <p:ph type="ctrTitle"/>
          </p:nvPr>
        </p:nvSpPr>
        <p:spPr>
          <a:xfrm>
            <a:off x="827088" y="620713"/>
            <a:ext cx="6781800" cy="2133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48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 type="subTitle"/>
          </p:nvPr>
        </p:nvSpPr>
        <p:spPr>
          <a:xfrm>
            <a:off x="849313" y="3049588"/>
            <a:ext cx="6248400" cy="2362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SzPts val="2240"/>
              <a:buFont typeface="Noto Sans Symbols"/>
              <a:buNone/>
              <a:defRPr sz="3200">
                <a:solidFill>
                  <a:srgbClr val="336600"/>
                </a:solidFill>
                <a:latin typeface="Comic Sans MS"/>
                <a:ea typeface="Comic Sans MS"/>
                <a:cs typeface="Comic Sans MS"/>
                <a:sym typeface="Comic Sans MS"/>
              </a:defRPr>
            </a:lvl1pPr>
            <a:lvl2pPr lvl="1" algn="l">
              <a:lnSpc>
                <a:spcPct val="100000"/>
              </a:lnSpc>
              <a:spcBef>
                <a:spcPts val="360"/>
              </a:spcBef>
              <a:spcAft>
                <a:spcPts val="0"/>
              </a:spcAft>
              <a:buSzPts val="1260"/>
              <a:buChar char="●"/>
              <a:defRPr/>
            </a:lvl2pPr>
            <a:lvl3pPr lvl="2" algn="l">
              <a:lnSpc>
                <a:spcPct val="100000"/>
              </a:lnSpc>
              <a:spcBef>
                <a:spcPts val="360"/>
              </a:spcBef>
              <a:spcAft>
                <a:spcPts val="0"/>
              </a:spcAft>
              <a:buSzPts val="1260"/>
              <a:buChar char="●"/>
              <a:defRPr/>
            </a:lvl3pPr>
            <a:lvl4pPr lvl="3" algn="l">
              <a:lnSpc>
                <a:spcPct val="100000"/>
              </a:lnSpc>
              <a:spcBef>
                <a:spcPts val="360"/>
              </a:spcBef>
              <a:spcAft>
                <a:spcPts val="0"/>
              </a:spcAft>
              <a:buSzPts val="1350"/>
              <a:buChar char="▪"/>
              <a:defRPr/>
            </a:lvl4pPr>
            <a:lvl5pPr lvl="4" algn="l">
              <a:lnSpc>
                <a:spcPct val="100000"/>
              </a:lnSpc>
              <a:spcBef>
                <a:spcPts val="360"/>
              </a:spcBef>
              <a:spcAft>
                <a:spcPts val="0"/>
              </a:spcAft>
              <a:buSzPts val="144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4" name="Google Shape;34;p6"/>
          <p:cNvSpPr txBox="1"/>
          <p:nvPr>
            <p:ph idx="11" type="ftr"/>
          </p:nvPr>
        </p:nvSpPr>
        <p:spPr>
          <a:xfrm>
            <a:off x="2124075" y="6165850"/>
            <a:ext cx="4679950" cy="6921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i="1">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2000" fill="hold"/>
                                        <p:tgtEl>
                                          <p:spTgt spid="3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1680"/>
              <a:buNone/>
              <a:defRPr sz="2400"/>
            </a:lvl1pPr>
            <a:lvl2pPr indent="-228600" lvl="1" marL="914400" algn="l">
              <a:lnSpc>
                <a:spcPct val="100000"/>
              </a:lnSpc>
              <a:spcBef>
                <a:spcPts val="400"/>
              </a:spcBef>
              <a:spcAft>
                <a:spcPts val="0"/>
              </a:spcAft>
              <a:buSzPts val="1400"/>
              <a:buNone/>
              <a:defRPr sz="2000"/>
            </a:lvl2pPr>
            <a:lvl3pPr indent="-228600" lvl="2" marL="1371600" algn="l">
              <a:lnSpc>
                <a:spcPct val="100000"/>
              </a:lnSpc>
              <a:spcBef>
                <a:spcPts val="360"/>
              </a:spcBef>
              <a:spcAft>
                <a:spcPts val="0"/>
              </a:spcAft>
              <a:buSzPts val="1260"/>
              <a:buNone/>
              <a:defRPr sz="1800"/>
            </a:lvl3pPr>
            <a:lvl4pPr indent="-228600" lvl="3" marL="1828800" algn="l">
              <a:lnSpc>
                <a:spcPct val="100000"/>
              </a:lnSpc>
              <a:spcBef>
                <a:spcPts val="320"/>
              </a:spcBef>
              <a:spcAft>
                <a:spcPts val="0"/>
              </a:spcAft>
              <a:buSzPts val="1200"/>
              <a:buNone/>
              <a:defRPr sz="1600"/>
            </a:lvl4pPr>
            <a:lvl5pPr indent="-228600" lvl="4" marL="2286000" algn="l">
              <a:lnSpc>
                <a:spcPct val="100000"/>
              </a:lnSpc>
              <a:spcBef>
                <a:spcPts val="320"/>
              </a:spcBef>
              <a:spcAft>
                <a:spcPts val="0"/>
              </a:spcAft>
              <a:buSzPts val="128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8" name="Google Shape;38;p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
          <p:cNvSpPr txBox="1"/>
          <p:nvPr>
            <p:ph idx="1" type="body"/>
          </p:nvPr>
        </p:nvSpPr>
        <p:spPr>
          <a:xfrm>
            <a:off x="684213" y="2041525"/>
            <a:ext cx="4038600" cy="4411663"/>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2" type="body"/>
          </p:nvPr>
        </p:nvSpPr>
        <p:spPr>
          <a:xfrm>
            <a:off x="4875213" y="2041525"/>
            <a:ext cx="4038600" cy="4411663"/>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4" name="Shape 44"/>
        <p:cNvGrpSpPr/>
        <p:nvPr/>
      </p:nvGrpSpPr>
      <p:grpSpPr>
        <a:xfrm>
          <a:off x="0" y="0"/>
          <a:ext cx="0" cy="0"/>
          <a:chOff x="0" y="0"/>
          <a:chExt cx="0" cy="0"/>
        </a:xfrm>
      </p:grpSpPr>
      <p:sp>
        <p:nvSpPr>
          <p:cNvPr id="45" name="Google Shape;45;p9"/>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680"/>
              <a:buNone/>
              <a:defRPr b="1" sz="2400"/>
            </a:lvl1pPr>
            <a:lvl2pPr indent="-228600" lvl="1" marL="914400" algn="l">
              <a:lnSpc>
                <a:spcPct val="100000"/>
              </a:lnSpc>
              <a:spcBef>
                <a:spcPts val="400"/>
              </a:spcBef>
              <a:spcAft>
                <a:spcPts val="0"/>
              </a:spcAft>
              <a:buSzPts val="14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200"/>
              <a:buNone/>
              <a:defRPr b="1" sz="1600"/>
            </a:lvl4pPr>
            <a:lvl5pPr indent="-228600" lvl="4" marL="2286000" algn="l">
              <a:lnSpc>
                <a:spcPct val="100000"/>
              </a:lnSpc>
              <a:spcBef>
                <a:spcPts val="320"/>
              </a:spcBef>
              <a:spcAft>
                <a:spcPts val="0"/>
              </a:spcAft>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680"/>
              <a:buNone/>
              <a:defRPr b="1" sz="2400"/>
            </a:lvl1pPr>
            <a:lvl2pPr indent="-228600" lvl="1" marL="914400" algn="l">
              <a:lnSpc>
                <a:spcPct val="100000"/>
              </a:lnSpc>
              <a:spcBef>
                <a:spcPts val="400"/>
              </a:spcBef>
              <a:spcAft>
                <a:spcPts val="0"/>
              </a:spcAft>
              <a:buSzPts val="14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200"/>
              <a:buNone/>
              <a:defRPr b="1" sz="1600"/>
            </a:lvl4pPr>
            <a:lvl5pPr indent="-228600" lvl="4" marL="2286000" algn="l">
              <a:lnSpc>
                <a:spcPct val="100000"/>
              </a:lnSpc>
              <a:spcBef>
                <a:spcPts val="320"/>
              </a:spcBef>
              <a:spcAft>
                <a:spcPts val="0"/>
              </a:spcAft>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360"/>
              </a:spcBef>
              <a:spcAft>
                <a:spcPts val="0"/>
              </a:spcAft>
              <a:buSzPts val="1260"/>
              <a:buChar char="●"/>
              <a:defRPr/>
            </a:lvl2pPr>
            <a:lvl3pPr indent="-308610" lvl="2" marL="1371600" algn="l">
              <a:lnSpc>
                <a:spcPct val="100000"/>
              </a:lnSpc>
              <a:spcBef>
                <a:spcPts val="360"/>
              </a:spcBef>
              <a:spcAft>
                <a:spcPts val="0"/>
              </a:spcAft>
              <a:buSzPts val="1260"/>
              <a:buChar char="●"/>
              <a:defRPr/>
            </a:lvl3pPr>
            <a:lvl4pPr indent="-314325" lvl="3" marL="1828800" algn="l">
              <a:lnSpc>
                <a:spcPct val="100000"/>
              </a:lnSpc>
              <a:spcBef>
                <a:spcPts val="360"/>
              </a:spcBef>
              <a:spcAft>
                <a:spcPts val="0"/>
              </a:spcAft>
              <a:buSzPts val="1350"/>
              <a:buChar char="▪"/>
              <a:defRPr/>
            </a:lvl4pPr>
            <a:lvl5pPr indent="-320039" lvl="4" marL="2286000" algn="l">
              <a:lnSpc>
                <a:spcPct val="100000"/>
              </a:lnSpc>
              <a:spcBef>
                <a:spcPts val="36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51" name="Shape 51"/>
        <p:cNvGrpSpPr/>
        <p:nvPr/>
      </p:nvGrpSpPr>
      <p:grpSpPr>
        <a:xfrm>
          <a:off x="0" y="0"/>
          <a:ext cx="0" cy="0"/>
          <a:chOff x="0" y="0"/>
          <a:chExt cx="0" cy="0"/>
        </a:xfrm>
      </p:grpSpPr>
      <p:sp>
        <p:nvSpPr>
          <p:cNvPr id="52" name="Google Shape;52;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70840" lvl="0" marL="457200" algn="l">
              <a:lnSpc>
                <a:spcPct val="100000"/>
              </a:lnSpc>
              <a:spcBef>
                <a:spcPts val="640"/>
              </a:spcBef>
              <a:spcAft>
                <a:spcPts val="0"/>
              </a:spcAft>
              <a:buSzPts val="2240"/>
              <a:buChar char="●"/>
              <a:defRPr sz="3200"/>
            </a:lvl1pPr>
            <a:lvl2pPr indent="-353060" lvl="1" marL="914400" algn="l">
              <a:lnSpc>
                <a:spcPct val="100000"/>
              </a:lnSpc>
              <a:spcBef>
                <a:spcPts val="560"/>
              </a:spcBef>
              <a:spcAft>
                <a:spcPts val="0"/>
              </a:spcAft>
              <a:buSzPts val="1960"/>
              <a:buChar char="●"/>
              <a:defRPr sz="2800"/>
            </a:lvl2pPr>
            <a:lvl3pPr indent="-335280" lvl="2" marL="1371600" algn="l">
              <a:lnSpc>
                <a:spcPct val="100000"/>
              </a:lnSpc>
              <a:spcBef>
                <a:spcPts val="480"/>
              </a:spcBef>
              <a:spcAft>
                <a:spcPts val="0"/>
              </a:spcAft>
              <a:buSzPts val="1680"/>
              <a:buChar char="●"/>
              <a:defRPr sz="2400"/>
            </a:lvl3pPr>
            <a:lvl4pPr indent="-323850" lvl="3" marL="1828800" algn="l">
              <a:lnSpc>
                <a:spcPct val="100000"/>
              </a:lnSpc>
              <a:spcBef>
                <a:spcPts val="400"/>
              </a:spcBef>
              <a:spcAft>
                <a:spcPts val="0"/>
              </a:spcAft>
              <a:buSzPts val="1500"/>
              <a:buChar char="▪"/>
              <a:defRPr sz="2000"/>
            </a:lvl4pPr>
            <a:lvl5pPr indent="-330200" lvl="4" marL="2286000" algn="l">
              <a:lnSpc>
                <a:spcPct val="100000"/>
              </a:lnSpc>
              <a:spcBef>
                <a:spcPts val="400"/>
              </a:spcBef>
              <a:spcAft>
                <a:spcPts val="0"/>
              </a:spcAft>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1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1120"/>
              <a:buNone/>
              <a:defRPr sz="1600"/>
            </a:lvl1pPr>
            <a:lvl2pPr indent="-228600" lvl="1" marL="914400" algn="l">
              <a:lnSpc>
                <a:spcPct val="100000"/>
              </a:lnSpc>
              <a:spcBef>
                <a:spcPts val="280"/>
              </a:spcBef>
              <a:spcAft>
                <a:spcPts val="0"/>
              </a:spcAft>
              <a:buSzPts val="980"/>
              <a:buNone/>
              <a:defRPr sz="1400"/>
            </a:lvl2pPr>
            <a:lvl3pPr indent="-228600" lvl="2" marL="1371600" algn="l">
              <a:lnSpc>
                <a:spcPct val="100000"/>
              </a:lnSpc>
              <a:spcBef>
                <a:spcPts val="240"/>
              </a:spcBef>
              <a:spcAft>
                <a:spcPts val="0"/>
              </a:spcAft>
              <a:buSzPts val="840"/>
              <a:buNone/>
              <a:defRPr sz="1200"/>
            </a:lvl3pPr>
            <a:lvl4pPr indent="-228600" lvl="3" marL="1828800" algn="l">
              <a:lnSpc>
                <a:spcPct val="100000"/>
              </a:lnSpc>
              <a:spcBef>
                <a:spcPts val="200"/>
              </a:spcBef>
              <a:spcAft>
                <a:spcPts val="0"/>
              </a:spcAft>
              <a:buSzPts val="750"/>
              <a:buNone/>
              <a:defRPr sz="1000"/>
            </a:lvl4pPr>
            <a:lvl5pPr indent="-228600" lvl="4" marL="2286000" algn="l">
              <a:lnSpc>
                <a:spcPct val="100000"/>
              </a:lnSpc>
              <a:spcBef>
                <a:spcPts val="200"/>
              </a:spcBef>
              <a:spcAft>
                <a:spcPts val="0"/>
              </a:spcAft>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1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b="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color_wheel" id="10" name="Google Shape;10;p1"/>
          <p:cNvPicPr preferRelativeResize="0"/>
          <p:nvPr/>
        </p:nvPicPr>
        <p:blipFill rotWithShape="1">
          <a:blip r:embed="rId1">
            <a:alphaModFix/>
          </a:blip>
          <a:srcRect b="0" l="0" r="0" t="0"/>
          <a:stretch/>
        </p:blipFill>
        <p:spPr>
          <a:xfrm>
            <a:off x="0" y="260350"/>
            <a:ext cx="1655763" cy="1673225"/>
          </a:xfrm>
          <a:prstGeom prst="rect">
            <a:avLst/>
          </a:prstGeom>
          <a:noFill/>
          <a:ln>
            <a:noFill/>
          </a:ln>
        </p:spPr>
      </p:pic>
      <p:sp>
        <p:nvSpPr>
          <p:cNvPr id="11" name="Google Shape;11;p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3900" u="none" cap="none" strike="noStrike">
                <a:solidFill>
                  <a:schemeClr val="dk2"/>
                </a:solidFill>
                <a:latin typeface="Arial"/>
                <a:ea typeface="Arial"/>
                <a:cs typeface="Arial"/>
                <a:sym typeface="Arial"/>
              </a:defRPr>
            </a:lvl9pPr>
          </a:lstStyle>
          <a:p/>
        </p:txBody>
      </p:sp>
      <p:sp>
        <p:nvSpPr>
          <p:cNvPr id="12" name="Google Shape;12;p1"/>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600"/>
              </a:spcBef>
              <a:spcAft>
                <a:spcPts val="0"/>
              </a:spcAft>
              <a:buClr>
                <a:schemeClr val="dk2"/>
              </a:buClr>
              <a:buSzPts val="2100"/>
              <a:buFont typeface="Noto Sans Symbols"/>
              <a:buChar char="●"/>
              <a:defRPr b="0" i="0" sz="3000" u="none" cap="none" strike="noStrike">
                <a:solidFill>
                  <a:schemeClr val="dk1"/>
                </a:solidFill>
                <a:latin typeface="Arial"/>
                <a:ea typeface="Arial"/>
                <a:cs typeface="Arial"/>
                <a:sym typeface="Arial"/>
              </a:defRPr>
            </a:lvl1pPr>
            <a:lvl2pPr indent="-344169" lvl="1" marL="914400" marR="0" rtl="0" algn="l">
              <a:lnSpc>
                <a:spcPct val="100000"/>
              </a:lnSpc>
              <a:spcBef>
                <a:spcPts val="520"/>
              </a:spcBef>
              <a:spcAft>
                <a:spcPts val="0"/>
              </a:spcAft>
              <a:buClr>
                <a:schemeClr val="accent2"/>
              </a:buClr>
              <a:buSzPts val="1820"/>
              <a:buFont typeface="Noto Sans Symbols"/>
              <a:buChar char="●"/>
              <a:defRPr b="0" i="0" sz="2600" u="none" cap="none" strike="noStrike">
                <a:solidFill>
                  <a:schemeClr val="dk1"/>
                </a:solidFill>
                <a:latin typeface="Arial"/>
                <a:ea typeface="Arial"/>
                <a:cs typeface="Arial"/>
                <a:sym typeface="Arial"/>
              </a:defRPr>
            </a:lvl2pPr>
            <a:lvl3pPr indent="-330835" lvl="2" marL="1371600" marR="0" rtl="0" algn="l">
              <a:lnSpc>
                <a:spcPct val="100000"/>
              </a:lnSpc>
              <a:spcBef>
                <a:spcPts val="460"/>
              </a:spcBef>
              <a:spcAft>
                <a:spcPts val="0"/>
              </a:spcAft>
              <a:buClr>
                <a:schemeClr val="accent1"/>
              </a:buClr>
              <a:buSzPts val="1610"/>
              <a:buFont typeface="Noto Sans Symbols"/>
              <a:buChar char="●"/>
              <a:defRPr b="0" i="0" sz="23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dk2"/>
              </a:buClr>
              <a:buSzPts val="1500"/>
              <a:buFont typeface="Noto Sans Symbols"/>
              <a:buChar char="▪"/>
              <a:defRPr b="0" i="0" sz="2000" u="none" cap="none" strike="noStrike">
                <a:solidFill>
                  <a:schemeClr val="dk1"/>
                </a:solidFill>
                <a:latin typeface="Arial"/>
                <a:ea typeface="Arial"/>
                <a:cs typeface="Arial"/>
                <a:sym typeface="Arial"/>
              </a:defRPr>
            </a:lvl4pPr>
            <a:lvl5pPr indent="-330200" lvl="4" marL="2286000" marR="0" rtl="0" algn="l">
              <a:lnSpc>
                <a:spcPct val="100000"/>
              </a:lnSpc>
              <a:spcBef>
                <a:spcPts val="400"/>
              </a:spcBef>
              <a:spcAft>
                <a:spcPts val="0"/>
              </a:spcAft>
              <a:buClr>
                <a:schemeClr val="folHlink"/>
              </a:buClr>
              <a:buSzPts val="16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0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cxnSp>
        <p:nvCxnSpPr>
          <p:cNvPr id="14" name="Google Shape;14;p1"/>
          <p:cNvCxnSpPr/>
          <p:nvPr/>
        </p:nvCxnSpPr>
        <p:spPr>
          <a:xfrm>
            <a:off x="971550" y="1844675"/>
            <a:ext cx="7667625" cy="0"/>
          </a:xfrm>
          <a:prstGeom prst="straightConnector1">
            <a:avLst/>
          </a:prstGeom>
          <a:noFill/>
          <a:ln cap="flat" cmpd="sng" w="9525">
            <a:solidFill>
              <a:schemeClr val="dk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p:tgtEl>
                                          <p:spTgt spid="10"/>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2000" fill="hold"/>
                                        <p:tgtEl>
                                          <p:spTgt spid="1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12922162@ntu.edu.t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neural.cs.nthu.edu.tw/jang/courses/cs4601/ann.gif" TargetMode="External"/><Relationship Id="rId4" Type="http://schemas.openxmlformats.org/officeDocument/2006/relationships/image" Target="../media/image2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10.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72.png"/><Relationship Id="rId6" Type="http://schemas.openxmlformats.org/officeDocument/2006/relationships/image" Target="../media/image38.png"/><Relationship Id="rId7"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35.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66.png"/><Relationship Id="rId7"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62.png"/><Relationship Id="rId9" Type="http://schemas.openxmlformats.org/officeDocument/2006/relationships/image" Target="../media/image74.png"/><Relationship Id="rId5" Type="http://schemas.openxmlformats.org/officeDocument/2006/relationships/image" Target="../media/image61.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8.png"/><Relationship Id="rId4" Type="http://schemas.openxmlformats.org/officeDocument/2006/relationships/image" Target="../media/image73.png"/><Relationship Id="rId5" Type="http://schemas.openxmlformats.org/officeDocument/2006/relationships/image" Target="../media/image85.png"/><Relationship Id="rId6" Type="http://schemas.openxmlformats.org/officeDocument/2006/relationships/image" Target="../media/image75.png"/><Relationship Id="rId7"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82.png"/><Relationship Id="rId5" Type="http://schemas.openxmlformats.org/officeDocument/2006/relationships/image" Target="../media/image79.png"/><Relationship Id="rId6" Type="http://schemas.openxmlformats.org/officeDocument/2006/relationships/image" Target="../media/image84.png"/><Relationship Id="rId7"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1.png"/><Relationship Id="rId4" Type="http://schemas.openxmlformats.org/officeDocument/2006/relationships/image" Target="../media/image85.png"/><Relationship Id="rId5"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1.png"/><Relationship Id="rId4" Type="http://schemas.openxmlformats.org/officeDocument/2006/relationships/image" Target="../media/image85.png"/><Relationship Id="rId5"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image" Target="../media/image102.png"/><Relationship Id="rId6"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1.png"/><Relationship Id="rId4"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1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8.png"/><Relationship Id="rId4" Type="http://schemas.openxmlformats.org/officeDocument/2006/relationships/image" Target="../media/image106.png"/><Relationship Id="rId5" Type="http://schemas.openxmlformats.org/officeDocument/2006/relationships/image" Target="../media/image99.png"/><Relationship Id="rId6"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png"/><Relationship Id="rId4" Type="http://schemas.openxmlformats.org/officeDocument/2006/relationships/image" Target="../media/image113.png"/><Relationship Id="rId5" Type="http://schemas.openxmlformats.org/officeDocument/2006/relationships/image" Target="../media/image48.png"/><Relationship Id="rId6"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0.png"/><Relationship Id="rId4" Type="http://schemas.openxmlformats.org/officeDocument/2006/relationships/image" Target="../media/image103.png"/><Relationship Id="rId5" Type="http://schemas.openxmlformats.org/officeDocument/2006/relationships/image" Target="../media/image111.png"/><Relationship Id="rId6" Type="http://schemas.openxmlformats.org/officeDocument/2006/relationships/image" Target="../media/image109.png"/><Relationship Id="rId7"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3.png"/><Relationship Id="rId4" Type="http://schemas.openxmlformats.org/officeDocument/2006/relationships/image" Target="../media/image110.png"/><Relationship Id="rId5" Type="http://schemas.openxmlformats.org/officeDocument/2006/relationships/image" Target="../media/image107.png"/></Relationships>
</file>

<file path=ppt/slides/_rels/slide63.xml.rels><?xml version="1.0" encoding="UTF-8" standalone="yes"?><Relationships xmlns="http://schemas.openxmlformats.org/package/2006/relationships"><Relationship Id="rId11" Type="http://schemas.openxmlformats.org/officeDocument/2006/relationships/image" Target="../media/image115.png"/><Relationship Id="rId10" Type="http://schemas.openxmlformats.org/officeDocument/2006/relationships/image" Target="../media/image114.png"/><Relationship Id="rId13" Type="http://schemas.openxmlformats.org/officeDocument/2006/relationships/image" Target="../media/image103.png"/><Relationship Id="rId12"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20.png"/><Relationship Id="rId4" Type="http://schemas.openxmlformats.org/officeDocument/2006/relationships/image" Target="../media/image122.png"/><Relationship Id="rId9" Type="http://schemas.openxmlformats.org/officeDocument/2006/relationships/image" Target="../media/image119.png"/><Relationship Id="rId5" Type="http://schemas.openxmlformats.org/officeDocument/2006/relationships/image" Target="../media/image121.png"/><Relationship Id="rId6" Type="http://schemas.openxmlformats.org/officeDocument/2006/relationships/image" Target="../media/image112.png"/><Relationship Id="rId7" Type="http://schemas.openxmlformats.org/officeDocument/2006/relationships/image" Target="../media/image123.png"/><Relationship Id="rId8" Type="http://schemas.openxmlformats.org/officeDocument/2006/relationships/image" Target="../media/image1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26.png"/><Relationship Id="rId4" Type="http://schemas.openxmlformats.org/officeDocument/2006/relationships/image" Target="../media/image133.png"/><Relationship Id="rId5" Type="http://schemas.openxmlformats.org/officeDocument/2006/relationships/image" Target="../media/image137.png"/><Relationship Id="rId6" Type="http://schemas.openxmlformats.org/officeDocument/2006/relationships/image" Target="../media/image1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34.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6.png"/><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18.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1.png"/><Relationship Id="rId8" Type="http://schemas.openxmlformats.org/officeDocument/2006/relationships/image" Target="../media/image1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4.png"/><Relationship Id="rId4" Type="http://schemas.openxmlformats.org/officeDocument/2006/relationships/image" Target="../media/image144.png"/><Relationship Id="rId5" Type="http://schemas.openxmlformats.org/officeDocument/2006/relationships/image" Target="../media/image143.png"/><Relationship Id="rId6" Type="http://schemas.openxmlformats.org/officeDocument/2006/relationships/image" Target="../media/image115.png"/><Relationship Id="rId7" Type="http://schemas.openxmlformats.org/officeDocument/2006/relationships/image" Target="../media/image140.png"/><Relationship Id="rId8" Type="http://schemas.openxmlformats.org/officeDocument/2006/relationships/image" Target="../media/image1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2.png"/><Relationship Id="rId4" Type="http://schemas.openxmlformats.org/officeDocument/2006/relationships/image" Target="../media/image151.png"/><Relationship Id="rId5" Type="http://schemas.openxmlformats.org/officeDocument/2006/relationships/image" Target="../media/image147.png"/><Relationship Id="rId6" Type="http://schemas.openxmlformats.org/officeDocument/2006/relationships/image" Target="../media/image1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62.png"/><Relationship Id="rId5" Type="http://schemas.openxmlformats.org/officeDocument/2006/relationships/image" Target="../media/image154.png"/><Relationship Id="rId6" Type="http://schemas.openxmlformats.org/officeDocument/2006/relationships/image" Target="../media/image152.png"/><Relationship Id="rId7" Type="http://schemas.openxmlformats.org/officeDocument/2006/relationships/image" Target="../media/image156.png"/><Relationship Id="rId8" Type="http://schemas.openxmlformats.org/officeDocument/2006/relationships/image" Target="../media/image1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55.png"/><Relationship Id="rId4" Type="http://schemas.openxmlformats.org/officeDocument/2006/relationships/image" Target="../media/image168.png"/><Relationship Id="rId5" Type="http://schemas.openxmlformats.org/officeDocument/2006/relationships/image" Target="../media/image171.png"/><Relationship Id="rId6" Type="http://schemas.openxmlformats.org/officeDocument/2006/relationships/image" Target="../media/image1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8.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63.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11" Type="http://schemas.openxmlformats.org/officeDocument/2006/relationships/image" Target="../media/image165.png"/><Relationship Id="rId10" Type="http://schemas.openxmlformats.org/officeDocument/2006/relationships/image" Target="../media/image192.png"/><Relationship Id="rId12"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70.png"/><Relationship Id="rId5" Type="http://schemas.openxmlformats.org/officeDocument/2006/relationships/image" Target="../media/image161.png"/><Relationship Id="rId6" Type="http://schemas.openxmlformats.org/officeDocument/2006/relationships/image" Target="../media/image172.png"/><Relationship Id="rId7" Type="http://schemas.openxmlformats.org/officeDocument/2006/relationships/image" Target="../media/image169.png"/><Relationship Id="rId8" Type="http://schemas.openxmlformats.org/officeDocument/2006/relationships/image" Target="../media/image1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77.png"/><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73.png"/><Relationship Id="rId4" Type="http://schemas.openxmlformats.org/officeDocument/2006/relationships/image" Target="../media/image175.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image" Target="../media/image1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88.png"/><Relationship Id="rId4" Type="http://schemas.openxmlformats.org/officeDocument/2006/relationships/image" Target="../media/image173.png"/><Relationship Id="rId9" Type="http://schemas.openxmlformats.org/officeDocument/2006/relationships/image" Target="../media/image184.png"/><Relationship Id="rId5" Type="http://schemas.openxmlformats.org/officeDocument/2006/relationships/image" Target="../media/image175.png"/><Relationship Id="rId6" Type="http://schemas.openxmlformats.org/officeDocument/2006/relationships/image" Target="../media/image178.png"/><Relationship Id="rId7" Type="http://schemas.openxmlformats.org/officeDocument/2006/relationships/image" Target="../media/image179.png"/><Relationship Id="rId8" Type="http://schemas.openxmlformats.org/officeDocument/2006/relationships/image" Target="../media/image1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0" Type="http://schemas.openxmlformats.org/officeDocument/2006/relationships/image" Target="../media/image201.png"/><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84.png"/><Relationship Id="rId4" Type="http://schemas.openxmlformats.org/officeDocument/2006/relationships/image" Target="../media/image189.png"/><Relationship Id="rId9" Type="http://schemas.openxmlformats.org/officeDocument/2006/relationships/image" Target="../media/image194.png"/><Relationship Id="rId5" Type="http://schemas.openxmlformats.org/officeDocument/2006/relationships/image" Target="../media/image186.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1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05.png"/><Relationship Id="rId4" Type="http://schemas.openxmlformats.org/officeDocument/2006/relationships/image" Target="../media/image173.png"/><Relationship Id="rId5" Type="http://schemas.openxmlformats.org/officeDocument/2006/relationships/image" Target="../media/image175.png"/><Relationship Id="rId6" Type="http://schemas.openxmlformats.org/officeDocument/2006/relationships/image" Target="../media/image178.png"/><Relationship Id="rId7" Type="http://schemas.openxmlformats.org/officeDocument/2006/relationships/image" Target="../media/image1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06.png"/><Relationship Id="rId4" Type="http://schemas.openxmlformats.org/officeDocument/2006/relationships/image" Target="../media/image1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03.png"/><Relationship Id="rId8" Type="http://schemas.openxmlformats.org/officeDocument/2006/relationships/image" Target="../media/image2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20.png"/><Relationship Id="rId8" Type="http://schemas.openxmlformats.org/officeDocument/2006/relationships/image" Target="../media/image2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09.png"/><Relationship Id="rId8" Type="http://schemas.openxmlformats.org/officeDocument/2006/relationships/image" Target="../media/image2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07.png"/><Relationship Id="rId8" Type="http://schemas.openxmlformats.org/officeDocument/2006/relationships/image" Target="../media/image2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18.png"/><Relationship Id="rId8" Type="http://schemas.openxmlformats.org/officeDocument/2006/relationships/image" Target="../media/image2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13.png"/><Relationship Id="rId8" Type="http://schemas.openxmlformats.org/officeDocument/2006/relationships/image" Target="../media/image2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17.png"/><Relationship Id="rId8" Type="http://schemas.openxmlformats.org/officeDocument/2006/relationships/image" Target="../media/image2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36.png"/><Relationship Id="rId8" Type="http://schemas.openxmlformats.org/officeDocument/2006/relationships/image" Target="../media/image2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99.png"/><Relationship Id="rId4" Type="http://schemas.openxmlformats.org/officeDocument/2006/relationships/image" Target="../media/image198.png"/><Relationship Id="rId5" Type="http://schemas.openxmlformats.org/officeDocument/2006/relationships/image" Target="../media/image206.png"/><Relationship Id="rId6" Type="http://schemas.openxmlformats.org/officeDocument/2006/relationships/image" Target="../media/image160.png"/><Relationship Id="rId7" Type="http://schemas.openxmlformats.org/officeDocument/2006/relationships/image" Target="../media/image203.png"/><Relationship Id="rId8" Type="http://schemas.openxmlformats.org/officeDocument/2006/relationships/image" Target="../media/image20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19.png"/><Relationship Id="rId4" Type="http://schemas.openxmlformats.org/officeDocument/2006/relationships/image" Target="../media/image1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34.png"/><Relationship Id="rId4" Type="http://schemas.openxmlformats.org/officeDocument/2006/relationships/image" Target="../media/image224.png"/><Relationship Id="rId5" Type="http://schemas.openxmlformats.org/officeDocument/2006/relationships/image" Target="../media/image223.png"/><Relationship Id="rId6" Type="http://schemas.openxmlformats.org/officeDocument/2006/relationships/image" Target="../media/image226.png"/></Relationships>
</file>

<file path=ppt/slides/_rels/slide97.xml.rels><?xml version="1.0" encoding="UTF-8" standalone="yes"?><Relationships xmlns="http://schemas.openxmlformats.org/package/2006/relationships"><Relationship Id="rId11" Type="http://schemas.openxmlformats.org/officeDocument/2006/relationships/image" Target="../media/image242.png"/><Relationship Id="rId10" Type="http://schemas.openxmlformats.org/officeDocument/2006/relationships/image" Target="../media/image231.png"/><Relationship Id="rId13" Type="http://schemas.openxmlformats.org/officeDocument/2006/relationships/image" Target="../media/image243.png"/><Relationship Id="rId12" Type="http://schemas.openxmlformats.org/officeDocument/2006/relationships/image" Target="../media/image237.png"/><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33.png"/><Relationship Id="rId4" Type="http://schemas.openxmlformats.org/officeDocument/2006/relationships/image" Target="../media/image235.png"/><Relationship Id="rId9" Type="http://schemas.openxmlformats.org/officeDocument/2006/relationships/image" Target="../media/image230.png"/><Relationship Id="rId5" Type="http://schemas.openxmlformats.org/officeDocument/2006/relationships/image" Target="../media/image232.png"/><Relationship Id="rId6" Type="http://schemas.openxmlformats.org/officeDocument/2006/relationships/image" Target="../media/image238.png"/><Relationship Id="rId7" Type="http://schemas.openxmlformats.org/officeDocument/2006/relationships/image" Target="../media/image227.png"/><Relationship Id="rId8" Type="http://schemas.openxmlformats.org/officeDocument/2006/relationships/image" Target="../media/image2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39.png"/><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nvSpPr>
        <p:spPr>
          <a:xfrm>
            <a:off x="2232025" y="6037263"/>
            <a:ext cx="4679950" cy="69215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omic Sans MS"/>
                <a:ea typeface="Comic Sans MS"/>
                <a:cs typeface="Comic Sans MS"/>
                <a:sym typeface="Comic Sans MS"/>
              </a:rPr>
              <a:t>Digital Camera and Computer Vision Laboratory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Times New Roman"/>
                <a:ea typeface="Times New Roman"/>
                <a:cs typeface="Times New Roman"/>
                <a:sym typeface="Times New Roman"/>
              </a:rPr>
              <a:t>Department of Computer Science and Information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Times New Roman"/>
                <a:ea typeface="Times New Roman"/>
                <a:cs typeface="Times New Roman"/>
                <a:sym typeface="Times New Roman"/>
              </a:rPr>
              <a:t>National Taiwan University, Taipei, Taiwan, R.O.C.</a:t>
            </a:r>
            <a:endParaRPr b="0" i="0" sz="1400" u="none" cap="none" strike="noStrike">
              <a:solidFill>
                <a:srgbClr val="000000"/>
              </a:solidFill>
              <a:latin typeface="Arial"/>
              <a:ea typeface="Arial"/>
              <a:cs typeface="Arial"/>
              <a:sym typeface="Arial"/>
            </a:endParaRPr>
          </a:p>
        </p:txBody>
      </p:sp>
      <p:sp>
        <p:nvSpPr>
          <p:cNvPr id="76" name="Google Shape;76;p14"/>
          <p:cNvSpPr txBox="1"/>
          <p:nvPr/>
        </p:nvSpPr>
        <p:spPr>
          <a:xfrm>
            <a:off x="827088" y="620713"/>
            <a:ext cx="6781800" cy="2133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330066"/>
                </a:solidFill>
                <a:latin typeface="Comic Sans MS"/>
                <a:ea typeface="Comic Sans MS"/>
                <a:cs typeface="Comic Sans MS"/>
                <a:sym typeface="Comic Sans MS"/>
              </a:rPr>
              <a:t>Computer Vision</a:t>
            </a:r>
            <a:br>
              <a:rPr b="1" i="0" lang="en-US" sz="4800" u="none" cap="none" strike="noStrike">
                <a:solidFill>
                  <a:srgbClr val="330066"/>
                </a:solidFill>
                <a:latin typeface="Comic Sans MS"/>
                <a:ea typeface="Comic Sans MS"/>
                <a:cs typeface="Comic Sans MS"/>
                <a:sym typeface="Comic Sans MS"/>
              </a:rPr>
            </a:br>
            <a:r>
              <a:rPr b="1" i="0" lang="en-US" sz="4800" u="none" cap="none" strike="noStrike">
                <a:solidFill>
                  <a:srgbClr val="330066"/>
                </a:solidFill>
                <a:latin typeface="Comic Sans MS"/>
                <a:ea typeface="Comic Sans MS"/>
                <a:cs typeface="Comic Sans MS"/>
                <a:sym typeface="Comic Sans MS"/>
              </a:rPr>
              <a:t>Chapter 4</a:t>
            </a:r>
            <a:endParaRPr b="0" i="0" sz="1400" u="none" cap="none" strike="noStrike">
              <a:solidFill>
                <a:srgbClr val="000000"/>
              </a:solidFill>
              <a:latin typeface="Arial"/>
              <a:ea typeface="Arial"/>
              <a:cs typeface="Arial"/>
              <a:sym typeface="Arial"/>
            </a:endParaRPr>
          </a:p>
        </p:txBody>
      </p:sp>
      <p:sp>
        <p:nvSpPr>
          <p:cNvPr id="77" name="Google Shape;77;p14"/>
          <p:cNvSpPr txBox="1"/>
          <p:nvPr/>
        </p:nvSpPr>
        <p:spPr>
          <a:xfrm>
            <a:off x="971550" y="3284538"/>
            <a:ext cx="7777163" cy="236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336600"/>
                </a:solidFill>
                <a:latin typeface="Comic Sans MS"/>
                <a:ea typeface="Comic Sans MS"/>
                <a:cs typeface="Comic Sans MS"/>
                <a:sym typeface="Comic Sans MS"/>
              </a:rPr>
              <a:t>Statistical Pattern Recognition</a:t>
            </a:r>
            <a:r>
              <a:rPr b="0" i="0" lang="en-US" sz="3200" u="none" cap="none" strike="noStrike">
                <a:solidFill>
                  <a:srgbClr val="336600"/>
                </a:solidFill>
                <a:latin typeface="Comic Sans MS"/>
                <a:ea typeface="Comic Sans MS"/>
                <a:cs typeface="Comic Sans MS"/>
                <a:sym typeface="Comic Sans M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00"/>
              </a:spcBef>
              <a:spcAft>
                <a:spcPts val="0"/>
              </a:spcAft>
              <a:buClr>
                <a:srgbClr val="000000"/>
              </a:buClr>
              <a:buSzPts val="2000"/>
              <a:buFont typeface="Arial"/>
              <a:buNone/>
            </a:pPr>
            <a:r>
              <a:rPr b="0" i="0" lang="en-US" sz="2000" u="none" cap="none" strike="noStrike">
                <a:solidFill>
                  <a:srgbClr val="336600"/>
                </a:solidFill>
                <a:latin typeface="Comic Sans MS"/>
                <a:ea typeface="Comic Sans MS"/>
                <a:cs typeface="Comic Sans MS"/>
                <a:sym typeface="Comic Sans MS"/>
              </a:rPr>
              <a:t>Presenter: </a:t>
            </a:r>
            <a:r>
              <a:rPr b="0" i="0" lang="en-US" sz="2000" u="none" cap="none" strike="noStrike">
                <a:solidFill>
                  <a:srgbClr val="336600"/>
                </a:solidFill>
                <a:latin typeface="Microsoft JhengHei"/>
                <a:ea typeface="Microsoft JhengHei"/>
                <a:cs typeface="Microsoft JhengHei"/>
                <a:sym typeface="Microsoft JhengHei"/>
              </a:rPr>
              <a:t>丁立心 Li-Hsin Ting</a:t>
            </a:r>
            <a:endParaRPr b="0" i="0" sz="2000" u="none" cap="none" strike="noStrike">
              <a:solidFill>
                <a:srgbClr val="336600"/>
              </a:solidFill>
              <a:latin typeface="Comic Sans MS"/>
              <a:ea typeface="Comic Sans MS"/>
              <a:cs typeface="Comic Sans MS"/>
              <a:sym typeface="Comic Sans MS"/>
            </a:endParaRPr>
          </a:p>
          <a:p>
            <a:pPr indent="0" lvl="0" marL="0" marR="0" rtl="0" algn="ctr">
              <a:lnSpc>
                <a:spcPct val="100000"/>
              </a:lnSpc>
              <a:spcBef>
                <a:spcPts val="500"/>
              </a:spcBef>
              <a:spcAft>
                <a:spcPts val="0"/>
              </a:spcAft>
              <a:buClr>
                <a:srgbClr val="000000"/>
              </a:buClr>
              <a:buSzPts val="2000"/>
              <a:buFont typeface="Arial"/>
              <a:buNone/>
            </a:pPr>
            <a:r>
              <a:rPr b="0" i="0" lang="en-US" sz="2000" u="none" cap="none" strike="noStrike">
                <a:solidFill>
                  <a:srgbClr val="336600"/>
                </a:solidFill>
                <a:latin typeface="Comic Sans MS"/>
                <a:ea typeface="Comic Sans MS"/>
                <a:cs typeface="Comic Sans MS"/>
                <a:sym typeface="Comic Sans MS"/>
              </a:rPr>
              <a:t>Phone: 0965481426</a:t>
            </a:r>
            <a:endParaRPr b="0" i="0" sz="2000" u="none" cap="none" strike="noStrike">
              <a:solidFill>
                <a:srgbClr val="336600"/>
              </a:solidFill>
              <a:latin typeface="Comic Sans MS"/>
              <a:ea typeface="Comic Sans MS"/>
              <a:cs typeface="Comic Sans MS"/>
              <a:sym typeface="Comic Sans MS"/>
            </a:endParaRPr>
          </a:p>
          <a:p>
            <a:pPr indent="0" lvl="0" marL="0" marR="0" rtl="0" algn="ctr">
              <a:lnSpc>
                <a:spcPct val="100000"/>
              </a:lnSpc>
              <a:spcBef>
                <a:spcPts val="500"/>
              </a:spcBef>
              <a:spcAft>
                <a:spcPts val="0"/>
              </a:spcAft>
              <a:buClr>
                <a:srgbClr val="000000"/>
              </a:buClr>
              <a:buSzPts val="2000"/>
              <a:buFont typeface="Arial"/>
              <a:buNone/>
            </a:pPr>
            <a:r>
              <a:rPr b="0" i="0" lang="en-US" sz="2000" u="none" cap="none" strike="noStrike">
                <a:solidFill>
                  <a:srgbClr val="336600"/>
                </a:solidFill>
                <a:latin typeface="Comic Sans MS"/>
                <a:ea typeface="Comic Sans MS"/>
                <a:cs typeface="Comic Sans MS"/>
                <a:sym typeface="Comic Sans MS"/>
              </a:rPr>
              <a:t>E-mail: </a:t>
            </a:r>
            <a:r>
              <a:rPr b="0" i="0" lang="en-US" sz="2000" u="sng" cap="none" strike="noStrike">
                <a:solidFill>
                  <a:srgbClr val="336600"/>
                </a:solidFill>
                <a:latin typeface="Comic Sans MS"/>
                <a:ea typeface="Comic Sans MS"/>
                <a:cs typeface="Comic Sans MS"/>
                <a:sym typeface="Comic Sans MS"/>
                <a:hlinkClick r:id="rId3">
                  <a:extLst>
                    <a:ext uri="{A12FA001-AC4F-418D-AE19-62706E023703}">
                      <ahyp:hlinkClr val="tx"/>
                    </a:ext>
                  </a:extLst>
                </a:hlinkClick>
              </a:rPr>
              <a:t>r13922137@ntu.edu.tw</a:t>
            </a:r>
            <a:r>
              <a:rPr b="0" i="0" lang="en-US" sz="2000" u="none" cap="none" strike="noStrike">
                <a:solidFill>
                  <a:srgbClr val="336600"/>
                </a:solidFill>
                <a:latin typeface="Comic Sans MS"/>
                <a:ea typeface="Comic Sans MS"/>
                <a:cs typeface="Comic Sans MS"/>
                <a:sym typeface="Comic Sans M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00"/>
              </a:spcBef>
              <a:spcAft>
                <a:spcPts val="0"/>
              </a:spcAft>
              <a:buClr>
                <a:srgbClr val="000000"/>
              </a:buClr>
              <a:buSzPts val="2000"/>
              <a:buFont typeface="Arial"/>
              <a:buNone/>
            </a:pPr>
            <a:r>
              <a:rPr b="0" i="0" lang="en-US" sz="2000" u="none" cap="none" strike="noStrike">
                <a:solidFill>
                  <a:srgbClr val="336600"/>
                </a:solidFill>
                <a:latin typeface="Microsoft JhengHei"/>
                <a:ea typeface="Microsoft JhengHei"/>
                <a:cs typeface="Microsoft JhengHei"/>
                <a:sym typeface="Microsoft JhengHei"/>
              </a:rPr>
              <a:t>指導教授：傅楸善</a:t>
            </a:r>
            <a:endParaRPr b="0" i="0" sz="14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00000"/>
              </a:lnSpc>
              <a:spcBef>
                <a:spcPts val="500"/>
              </a:spcBef>
              <a:spcAft>
                <a:spcPts val="0"/>
              </a:spcAft>
              <a:buClr>
                <a:srgbClr val="000000"/>
              </a:buClr>
              <a:buSzPts val="2000"/>
              <a:buFont typeface="Arial"/>
              <a:buNone/>
            </a:pPr>
            <a:r>
              <a:t/>
            </a:r>
            <a:endParaRPr b="0" i="0" sz="2000" u="none" cap="none" strike="noStrike">
              <a:solidFill>
                <a:srgbClr val="336600"/>
              </a:solidFill>
              <a:latin typeface="Comic Sans MS"/>
              <a:ea typeface="Comic Sans MS"/>
              <a:cs typeface="Comic Sans MS"/>
              <a:sym typeface="Comic Sans MS"/>
            </a:endParaRPr>
          </a:p>
          <a:p>
            <a:pPr indent="0" lvl="0" marL="0" marR="0" rtl="0" algn="ctr">
              <a:lnSpc>
                <a:spcPct val="100000"/>
              </a:lnSpc>
              <a:spcBef>
                <a:spcPts val="500"/>
              </a:spcBef>
              <a:spcAft>
                <a:spcPts val="0"/>
              </a:spcAft>
              <a:buClr>
                <a:srgbClr val="000000"/>
              </a:buClr>
              <a:buSzPts val="2000"/>
              <a:buFont typeface="Arial"/>
              <a:buNone/>
            </a:pPr>
            <a:r>
              <a:t/>
            </a:r>
            <a:endParaRPr b="0" i="0" sz="2000" u="none" cap="none" strike="noStrike">
              <a:solidFill>
                <a:srgbClr val="336600"/>
              </a:solidFill>
              <a:latin typeface="Comic Sans MS"/>
              <a:ea typeface="Comic Sans MS"/>
              <a:cs typeface="Comic Sans MS"/>
              <a:sym typeface="Comic Sans MS"/>
            </a:endParaRPr>
          </a:p>
        </p:txBody>
      </p:sp>
      <p:sp>
        <p:nvSpPr>
          <p:cNvPr id="78" name="Google Shape;78;p1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DC &amp; CV Lab. CSIE NTU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84" name="Google Shape;184;p2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Introduction (Cont.)</a:t>
            </a:r>
            <a:endParaRPr/>
          </a:p>
        </p:txBody>
      </p:sp>
      <p:sp>
        <p:nvSpPr>
          <p:cNvPr id="185" name="Google Shape;185;p23"/>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Statistical pattern recognition techniques:</a:t>
            </a:r>
            <a:endParaRPr/>
          </a:p>
          <a:p>
            <a:pPr indent="-347663" lvl="1" marL="692150" rtl="0" algn="l">
              <a:lnSpc>
                <a:spcPct val="100000"/>
              </a:lnSpc>
              <a:spcBef>
                <a:spcPts val="520"/>
              </a:spcBef>
              <a:spcAft>
                <a:spcPts val="0"/>
              </a:spcAft>
              <a:buSzPts val="1820"/>
              <a:buChar char="●"/>
            </a:pPr>
            <a:r>
              <a:rPr b="1" lang="en-US">
                <a:solidFill>
                  <a:srgbClr val="FF0000"/>
                </a:solidFill>
              </a:rPr>
              <a:t>Feature selection and extraction</a:t>
            </a:r>
            <a:r>
              <a:rPr lang="en-US"/>
              <a:t> techniques</a:t>
            </a:r>
            <a:endParaRPr/>
          </a:p>
          <a:p>
            <a:pPr indent="-347663" lvl="1" marL="692150" rtl="0" algn="l">
              <a:lnSpc>
                <a:spcPct val="100000"/>
              </a:lnSpc>
              <a:spcBef>
                <a:spcPts val="520"/>
              </a:spcBef>
              <a:spcAft>
                <a:spcPts val="0"/>
              </a:spcAft>
              <a:buSzPts val="1820"/>
              <a:buChar char="●"/>
            </a:pPr>
            <a:r>
              <a:rPr b="1" lang="en-US">
                <a:solidFill>
                  <a:srgbClr val="FF0000"/>
                </a:solidFill>
              </a:rPr>
              <a:t>Decision rule </a:t>
            </a:r>
            <a:r>
              <a:rPr lang="en-US"/>
              <a:t>construction techniques</a:t>
            </a:r>
            <a:endParaRPr/>
          </a:p>
          <a:p>
            <a:pPr indent="-347663" lvl="1" marL="692150" rtl="0" algn="l">
              <a:lnSpc>
                <a:spcPct val="100000"/>
              </a:lnSpc>
              <a:spcBef>
                <a:spcPts val="520"/>
              </a:spcBef>
              <a:spcAft>
                <a:spcPts val="0"/>
              </a:spcAft>
              <a:buSzPts val="1820"/>
              <a:buChar char="●"/>
            </a:pPr>
            <a:r>
              <a:rPr lang="en-US"/>
              <a:t>Techniques for</a:t>
            </a:r>
            <a:r>
              <a:rPr b="1" lang="en-US">
                <a:solidFill>
                  <a:srgbClr val="FF0000"/>
                </a:solidFill>
              </a:rPr>
              <a:t> estimating decision rule error</a:t>
            </a:r>
            <a:endParaRPr/>
          </a:p>
        </p:txBody>
      </p:sp>
      <p:sp>
        <p:nvSpPr>
          <p:cNvPr id="186" name="Google Shape;186;p2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31" name="Google Shape;1431;p113"/>
          <p:cNvSpPr txBox="1"/>
          <p:nvPr>
            <p:ph type="title"/>
          </p:nvPr>
        </p:nvSpPr>
        <p:spPr>
          <a:xfrm>
            <a:off x="827088" y="333375"/>
            <a:ext cx="842486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4.9 Binary Decision Tree Classifier</a:t>
            </a:r>
            <a:endParaRPr/>
          </a:p>
        </p:txBody>
      </p:sp>
      <p:sp>
        <p:nvSpPr>
          <p:cNvPr id="1432" name="Google Shape;1432;p113"/>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Assign by hierarchical decision procedure</a:t>
            </a:r>
            <a:endParaRPr/>
          </a:p>
        </p:txBody>
      </p:sp>
      <p:pic>
        <p:nvPicPr>
          <p:cNvPr id="1433" name="Google Shape;1433;p113"/>
          <p:cNvPicPr preferRelativeResize="0"/>
          <p:nvPr/>
        </p:nvPicPr>
        <p:blipFill rotWithShape="1">
          <a:blip r:embed="rId3">
            <a:alphaModFix/>
          </a:blip>
          <a:srcRect b="0" l="0" r="0" t="0"/>
          <a:stretch/>
        </p:blipFill>
        <p:spPr>
          <a:xfrm>
            <a:off x="1042988" y="2587625"/>
            <a:ext cx="6842125" cy="3981450"/>
          </a:xfrm>
          <a:prstGeom prst="rect">
            <a:avLst/>
          </a:prstGeom>
          <a:noFill/>
          <a:ln>
            <a:noFill/>
          </a:ln>
        </p:spPr>
      </p:pic>
      <p:sp>
        <p:nvSpPr>
          <p:cNvPr id="1434" name="Google Shape;1434;p11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1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40" name="Google Shape;1440;p11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4.9 Major Problems</a:t>
            </a:r>
            <a:endParaRPr/>
          </a:p>
        </p:txBody>
      </p:sp>
      <p:sp>
        <p:nvSpPr>
          <p:cNvPr id="1441" name="Google Shape;1441;p114"/>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Choosing tree structure</a:t>
            </a:r>
            <a:endParaRPr/>
          </a:p>
          <a:p>
            <a:pPr indent="-342900" lvl="0" marL="342900" rtl="0" algn="l">
              <a:lnSpc>
                <a:spcPct val="100000"/>
              </a:lnSpc>
              <a:spcBef>
                <a:spcPts val="600"/>
              </a:spcBef>
              <a:spcAft>
                <a:spcPts val="0"/>
              </a:spcAft>
              <a:buSzPts val="2100"/>
              <a:buChar char="●"/>
            </a:pPr>
            <a:r>
              <a:rPr lang="en-US"/>
              <a:t>Choosing features used at each non-terminal node</a:t>
            </a:r>
            <a:endParaRPr/>
          </a:p>
          <a:p>
            <a:pPr indent="-342900" lvl="0" marL="342900" rtl="0" algn="l">
              <a:lnSpc>
                <a:spcPct val="100000"/>
              </a:lnSpc>
              <a:spcBef>
                <a:spcPts val="600"/>
              </a:spcBef>
              <a:spcAft>
                <a:spcPts val="0"/>
              </a:spcAft>
              <a:buSzPts val="2100"/>
              <a:buChar char="●"/>
            </a:pPr>
            <a:r>
              <a:rPr lang="en-US"/>
              <a:t>Choosing decision rule at each non-terminal node</a:t>
            </a:r>
            <a:endParaRPr/>
          </a:p>
        </p:txBody>
      </p:sp>
      <p:sp>
        <p:nvSpPr>
          <p:cNvPr id="1442" name="Google Shape;1442;p11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1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48" name="Google Shape;1448;p11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4.9 Decision Rules at the </a:t>
            </a:r>
            <a:br>
              <a:rPr lang="en-US"/>
            </a:br>
            <a:r>
              <a:rPr lang="en-US"/>
              <a:t>Non-terminal Node</a:t>
            </a:r>
            <a:endParaRPr/>
          </a:p>
        </p:txBody>
      </p:sp>
      <p:sp>
        <p:nvSpPr>
          <p:cNvPr id="1449" name="Google Shape;1449;p11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Thresholding the measurement component</a:t>
            </a:r>
            <a:endParaRPr/>
          </a:p>
          <a:p>
            <a:pPr indent="-342900" lvl="0" marL="342900" rtl="0" algn="l">
              <a:lnSpc>
                <a:spcPct val="100000"/>
              </a:lnSpc>
              <a:spcBef>
                <a:spcPts val="600"/>
              </a:spcBef>
              <a:spcAft>
                <a:spcPts val="0"/>
              </a:spcAft>
              <a:buSzPts val="2100"/>
              <a:buChar char="●"/>
            </a:pPr>
            <a:r>
              <a:rPr lang="en-US"/>
              <a:t>Fisher’s linear decision rule</a:t>
            </a:r>
            <a:endParaRPr/>
          </a:p>
          <a:p>
            <a:pPr indent="-342900" lvl="0" marL="342900" rtl="0" algn="l">
              <a:lnSpc>
                <a:spcPct val="100000"/>
              </a:lnSpc>
              <a:spcBef>
                <a:spcPts val="600"/>
              </a:spcBef>
              <a:spcAft>
                <a:spcPts val="0"/>
              </a:spcAft>
              <a:buSzPts val="2100"/>
              <a:buChar char="●"/>
            </a:pPr>
            <a:r>
              <a:rPr lang="en-US"/>
              <a:t>Bayes quadratic decision rule</a:t>
            </a:r>
            <a:endParaRPr/>
          </a:p>
          <a:p>
            <a:pPr indent="-342900" lvl="0" marL="342900" rtl="0" algn="l">
              <a:lnSpc>
                <a:spcPct val="100000"/>
              </a:lnSpc>
              <a:spcBef>
                <a:spcPts val="600"/>
              </a:spcBef>
              <a:spcAft>
                <a:spcPts val="0"/>
              </a:spcAft>
              <a:buSzPts val="2100"/>
              <a:buChar char="●"/>
            </a:pPr>
            <a:r>
              <a:rPr lang="en-US"/>
              <a:t>Bayes linear decision rule</a:t>
            </a:r>
            <a:endParaRPr/>
          </a:p>
          <a:p>
            <a:pPr indent="-342900" lvl="0" marL="342900" rtl="0" algn="l">
              <a:lnSpc>
                <a:spcPct val="100000"/>
              </a:lnSpc>
              <a:spcBef>
                <a:spcPts val="600"/>
              </a:spcBef>
              <a:spcAft>
                <a:spcPts val="0"/>
              </a:spcAft>
              <a:buSzPts val="2100"/>
              <a:buChar char="●"/>
            </a:pPr>
            <a:r>
              <a:rPr lang="en-US"/>
              <a:t>Linear decision rule from the first principal component</a:t>
            </a:r>
            <a:endParaRPr/>
          </a:p>
          <a:p>
            <a:pPr indent="-342900" lvl="0" marL="342900" rtl="0" algn="l">
              <a:lnSpc>
                <a:spcPct val="100000"/>
              </a:lnSpc>
              <a:spcBef>
                <a:spcPts val="600"/>
              </a:spcBef>
              <a:spcAft>
                <a:spcPts val="0"/>
              </a:spcAft>
              <a:buSzPts val="2100"/>
              <a:buFont typeface="Noto Sans Symbols"/>
              <a:buNone/>
            </a:pPr>
            <a:r>
              <a:rPr lang="en-US"/>
              <a:t>    </a:t>
            </a:r>
            <a:endParaRPr/>
          </a:p>
        </p:txBody>
      </p:sp>
      <p:sp>
        <p:nvSpPr>
          <p:cNvPr id="1450" name="Google Shape;1450;p11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1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56" name="Google Shape;1456;p11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4.10 Error Estimation</a:t>
            </a:r>
            <a:endParaRPr/>
          </a:p>
        </p:txBody>
      </p:sp>
      <p:sp>
        <p:nvSpPr>
          <p:cNvPr id="1457" name="Google Shape;1457;p116"/>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An important way to characterize the performance of a decision rule</a:t>
            </a:r>
            <a:endParaRPr/>
          </a:p>
          <a:p>
            <a:pPr indent="-342900" lvl="0" marL="342900" rtl="0" algn="l">
              <a:lnSpc>
                <a:spcPct val="100000"/>
              </a:lnSpc>
              <a:spcBef>
                <a:spcPts val="600"/>
              </a:spcBef>
              <a:spcAft>
                <a:spcPts val="0"/>
              </a:spcAft>
              <a:buSzPts val="2100"/>
              <a:buChar char="●"/>
            </a:pPr>
            <a:r>
              <a:rPr lang="en-US"/>
              <a:t>Training data set: must be independent of testing data set</a:t>
            </a:r>
            <a:endParaRPr/>
          </a:p>
          <a:p>
            <a:pPr indent="-342900" lvl="0" marL="342900" rtl="0" algn="l">
              <a:lnSpc>
                <a:spcPct val="100000"/>
              </a:lnSpc>
              <a:spcBef>
                <a:spcPts val="600"/>
              </a:spcBef>
              <a:spcAft>
                <a:spcPts val="0"/>
              </a:spcAft>
              <a:buSzPts val="2100"/>
              <a:buChar char="●"/>
            </a:pPr>
            <a:r>
              <a:rPr lang="en-US"/>
              <a:t>Hold-out method: a common technique</a:t>
            </a:r>
            <a:endParaRPr/>
          </a:p>
          <a:p>
            <a:pPr indent="-342900" lvl="0" marL="342900" rtl="0" algn="l">
              <a:lnSpc>
                <a:spcPct val="100000"/>
              </a:lnSpc>
              <a:spcBef>
                <a:spcPts val="600"/>
              </a:spcBef>
              <a:spcAft>
                <a:spcPts val="0"/>
              </a:spcAft>
              <a:buSzPts val="2100"/>
              <a:buFont typeface="Noto Sans Symbols"/>
              <a:buNone/>
            </a:pPr>
            <a:r>
              <a:rPr lang="en-US"/>
              <a:t>   construct the decision rule with half the data set, and test with the other half</a:t>
            </a:r>
            <a:endParaRPr/>
          </a:p>
        </p:txBody>
      </p:sp>
      <p:sp>
        <p:nvSpPr>
          <p:cNvPr id="1458" name="Google Shape;1458;p11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1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64" name="Google Shape;1464;p11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4.11 Neural Network</a:t>
            </a:r>
            <a:endParaRPr/>
          </a:p>
        </p:txBody>
      </p:sp>
      <p:sp>
        <p:nvSpPr>
          <p:cNvPr id="1465" name="Google Shape;1465;p117"/>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A set of units each of which takes a linear combination of values from either an input vector or the output of other units</a:t>
            </a:r>
            <a:endParaRPr/>
          </a:p>
        </p:txBody>
      </p:sp>
      <p:pic>
        <p:nvPicPr>
          <p:cNvPr descr="ann" id="1466" name="Google Shape;1466;p117">
            <a:hlinkClick r:id="rId3"/>
          </p:cNvPr>
          <p:cNvPicPr preferRelativeResize="0"/>
          <p:nvPr/>
        </p:nvPicPr>
        <p:blipFill rotWithShape="1">
          <a:blip r:embed="rId4">
            <a:alphaModFix/>
          </a:blip>
          <a:srcRect b="0" l="0" r="0" t="0"/>
          <a:stretch/>
        </p:blipFill>
        <p:spPr>
          <a:xfrm>
            <a:off x="2268538" y="3573463"/>
            <a:ext cx="4103687" cy="2736850"/>
          </a:xfrm>
          <a:prstGeom prst="rect">
            <a:avLst/>
          </a:prstGeom>
          <a:noFill/>
          <a:ln>
            <a:noFill/>
          </a:ln>
        </p:spPr>
      </p:pic>
      <p:sp>
        <p:nvSpPr>
          <p:cNvPr id="1467" name="Google Shape;1467;p11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1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73" name="Google Shape;1473;p11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4.12 Summary</a:t>
            </a:r>
            <a:endParaRPr/>
          </a:p>
        </p:txBody>
      </p:sp>
      <p:sp>
        <p:nvSpPr>
          <p:cNvPr id="1474" name="Google Shape;1474;p118"/>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Bayesian approach</a:t>
            </a:r>
            <a:endParaRPr/>
          </a:p>
          <a:p>
            <a:pPr indent="-342900" lvl="0" marL="342900" rtl="0" algn="l">
              <a:lnSpc>
                <a:spcPct val="100000"/>
              </a:lnSpc>
              <a:spcBef>
                <a:spcPts val="600"/>
              </a:spcBef>
              <a:spcAft>
                <a:spcPts val="0"/>
              </a:spcAft>
              <a:buSzPts val="2100"/>
              <a:buChar char="●"/>
            </a:pPr>
            <a:r>
              <a:rPr lang="en-US"/>
              <a:t>Maximin decision rule</a:t>
            </a:r>
            <a:endParaRPr/>
          </a:p>
          <a:p>
            <a:pPr indent="-342900" lvl="0" marL="342900" rtl="0" algn="l">
              <a:lnSpc>
                <a:spcPct val="100000"/>
              </a:lnSpc>
              <a:spcBef>
                <a:spcPts val="600"/>
              </a:spcBef>
              <a:spcAft>
                <a:spcPts val="0"/>
              </a:spcAft>
              <a:buSzPts val="2100"/>
              <a:buChar char="●"/>
            </a:pPr>
            <a:r>
              <a:rPr lang="en-US"/>
              <a:t>Misidentification and false-alarm error rates</a:t>
            </a:r>
            <a:endParaRPr/>
          </a:p>
          <a:p>
            <a:pPr indent="-342900" lvl="0" marL="342900" rtl="0" algn="l">
              <a:lnSpc>
                <a:spcPct val="100000"/>
              </a:lnSpc>
              <a:spcBef>
                <a:spcPts val="600"/>
              </a:spcBef>
              <a:spcAft>
                <a:spcPts val="0"/>
              </a:spcAft>
              <a:buSzPts val="2100"/>
              <a:buChar char="●"/>
            </a:pPr>
            <a:r>
              <a:rPr lang="en-US"/>
              <a:t>Nearest neighbor rule</a:t>
            </a:r>
            <a:endParaRPr/>
          </a:p>
          <a:p>
            <a:pPr indent="-342900" lvl="0" marL="342900" rtl="0" algn="l">
              <a:lnSpc>
                <a:spcPct val="100000"/>
              </a:lnSpc>
              <a:spcBef>
                <a:spcPts val="600"/>
              </a:spcBef>
              <a:spcAft>
                <a:spcPts val="0"/>
              </a:spcAft>
              <a:buSzPts val="2100"/>
              <a:buChar char="●"/>
            </a:pPr>
            <a:r>
              <a:rPr lang="en-US"/>
              <a:t>Construction of decision trees</a:t>
            </a:r>
            <a:endParaRPr/>
          </a:p>
          <a:p>
            <a:pPr indent="-342900" lvl="0" marL="342900" rtl="0" algn="l">
              <a:lnSpc>
                <a:spcPct val="100000"/>
              </a:lnSpc>
              <a:spcBef>
                <a:spcPts val="600"/>
              </a:spcBef>
              <a:spcAft>
                <a:spcPts val="0"/>
              </a:spcAft>
              <a:buSzPts val="2100"/>
              <a:buChar char="●"/>
            </a:pPr>
            <a:r>
              <a:rPr lang="en-US"/>
              <a:t>Estimation of decision rules error</a:t>
            </a:r>
            <a:endParaRPr/>
          </a:p>
          <a:p>
            <a:pPr indent="-342900" lvl="0" marL="342900" rtl="0" algn="l">
              <a:lnSpc>
                <a:spcPct val="100000"/>
              </a:lnSpc>
              <a:spcBef>
                <a:spcPts val="600"/>
              </a:spcBef>
              <a:spcAft>
                <a:spcPts val="0"/>
              </a:spcAft>
              <a:buSzPts val="2100"/>
              <a:buChar char="●"/>
            </a:pPr>
            <a:r>
              <a:rPr lang="en-US"/>
              <a:t>Neural network</a:t>
            </a:r>
            <a:endParaRPr/>
          </a:p>
          <a:p>
            <a:pPr indent="-209550" lvl="0" marL="342900" rtl="0" algn="l">
              <a:lnSpc>
                <a:spcPct val="100000"/>
              </a:lnSpc>
              <a:spcBef>
                <a:spcPts val="600"/>
              </a:spcBef>
              <a:spcAft>
                <a:spcPts val="0"/>
              </a:spcAft>
              <a:buSzPts val="2100"/>
              <a:buNone/>
            </a:pPr>
            <a:r>
              <a:t/>
            </a:r>
            <a:endParaRPr/>
          </a:p>
        </p:txBody>
      </p:sp>
      <p:sp>
        <p:nvSpPr>
          <p:cNvPr id="1475" name="Google Shape;1475;p11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192" name="Google Shape;192;p24"/>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193" name="Google Shape;193;p2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94" name="Google Shape;194;p2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00" name="Google Shape;200;p2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Recall Some Definitions</a:t>
            </a:r>
            <a:endParaRPr/>
          </a:p>
        </p:txBody>
      </p:sp>
      <p:sp>
        <p:nvSpPr>
          <p:cNvPr id="201" name="Google Shape;201;p2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i="1" lang="en-US"/>
              <a:t>t</a:t>
            </a:r>
            <a:r>
              <a:rPr lang="en-US"/>
              <a:t>: true category identification from set </a:t>
            </a:r>
            <a:r>
              <a:rPr i="1" lang="en-US"/>
              <a:t>C</a:t>
            </a:r>
            <a:endParaRPr/>
          </a:p>
          <a:p>
            <a:pPr indent="-342900" lvl="0" marL="342900" rtl="0" algn="l">
              <a:lnSpc>
                <a:spcPct val="100000"/>
              </a:lnSpc>
              <a:spcBef>
                <a:spcPts val="600"/>
              </a:spcBef>
              <a:spcAft>
                <a:spcPts val="0"/>
              </a:spcAft>
              <a:buSzPts val="2100"/>
              <a:buChar char="●"/>
            </a:pPr>
            <a:r>
              <a:rPr i="1" lang="en-US"/>
              <a:t>a</a:t>
            </a:r>
            <a:r>
              <a:rPr lang="en-US"/>
              <a:t>: assigned category from set </a:t>
            </a:r>
            <a:r>
              <a:rPr i="1" lang="en-US"/>
              <a:t>C</a:t>
            </a:r>
            <a:endParaRPr/>
          </a:p>
          <a:p>
            <a:pPr indent="-342900" lvl="0" marL="342900" rtl="0" algn="l">
              <a:lnSpc>
                <a:spcPct val="100000"/>
              </a:lnSpc>
              <a:spcBef>
                <a:spcPts val="600"/>
              </a:spcBef>
              <a:spcAft>
                <a:spcPts val="0"/>
              </a:spcAft>
              <a:buSzPts val="2100"/>
              <a:buChar char="●"/>
            </a:pPr>
            <a:r>
              <a:rPr i="1" lang="en-US"/>
              <a:t>d</a:t>
            </a:r>
            <a:r>
              <a:rPr lang="en-US"/>
              <a:t>: observed measurement from a set of measurements </a:t>
            </a:r>
            <a:r>
              <a:rPr i="1" lang="en-US"/>
              <a:t>D</a:t>
            </a:r>
            <a:endParaRPr/>
          </a:p>
          <a:p>
            <a:pPr indent="-342900" lvl="0" marL="342900" rtl="0" algn="l">
              <a:lnSpc>
                <a:spcPct val="100000"/>
              </a:lnSpc>
              <a:spcBef>
                <a:spcPts val="600"/>
              </a:spcBef>
              <a:spcAft>
                <a:spcPts val="0"/>
              </a:spcAft>
              <a:buSzPts val="2100"/>
              <a:buChar char="●"/>
            </a:pPr>
            <a:r>
              <a:rPr i="1" lang="en-US"/>
              <a:t>(t, a, d)</a:t>
            </a:r>
            <a:r>
              <a:rPr lang="en-US"/>
              <a:t>: event of classifying the observed unit</a:t>
            </a:r>
            <a:endParaRPr/>
          </a:p>
          <a:p>
            <a:pPr indent="-342900" lvl="0" marL="342900" rtl="0" algn="l">
              <a:lnSpc>
                <a:spcPct val="100000"/>
              </a:lnSpc>
              <a:spcBef>
                <a:spcPts val="600"/>
              </a:spcBef>
              <a:spcAft>
                <a:spcPts val="0"/>
              </a:spcAft>
              <a:buSzPts val="2100"/>
              <a:buChar char="●"/>
            </a:pPr>
            <a:r>
              <a:rPr i="1" lang="en-US"/>
              <a:t>P(t, a, d)</a:t>
            </a:r>
            <a:r>
              <a:rPr lang="en-US"/>
              <a:t>: probability of the event </a:t>
            </a:r>
            <a:r>
              <a:rPr i="1" lang="en-US"/>
              <a:t>(t, a, d)</a:t>
            </a:r>
            <a:endParaRPr/>
          </a:p>
          <a:p>
            <a:pPr indent="-342900" lvl="0" marL="342900" rtl="0" algn="l">
              <a:lnSpc>
                <a:spcPct val="100000"/>
              </a:lnSpc>
              <a:spcBef>
                <a:spcPts val="600"/>
              </a:spcBef>
              <a:spcAft>
                <a:spcPts val="0"/>
              </a:spcAft>
              <a:buSzPts val="2100"/>
              <a:buChar char="●"/>
            </a:pPr>
            <a:r>
              <a:rPr i="1" lang="en-US"/>
              <a:t>e(t, a)</a:t>
            </a:r>
            <a:r>
              <a:rPr lang="en-US"/>
              <a:t>: economic gain with true category </a:t>
            </a:r>
            <a:r>
              <a:rPr i="1" lang="en-US"/>
              <a:t>t</a:t>
            </a:r>
            <a:r>
              <a:rPr lang="en-US"/>
              <a:t> and assigned category </a:t>
            </a:r>
            <a:r>
              <a:rPr i="1" lang="en-US"/>
              <a:t>a</a:t>
            </a:r>
            <a:endParaRPr/>
          </a:p>
        </p:txBody>
      </p:sp>
      <p:sp>
        <p:nvSpPr>
          <p:cNvPr id="202" name="Google Shape;202;p2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08" name="Google Shape;208;p2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Recall</a:t>
            </a:r>
            <a:endParaRPr/>
          </a:p>
        </p:txBody>
      </p:sp>
      <p:sp>
        <p:nvSpPr>
          <p:cNvPr id="209" name="Google Shape;209;p26"/>
          <p:cNvSpPr txBox="1"/>
          <p:nvPr/>
        </p:nvSpPr>
        <p:spPr>
          <a:xfrm>
            <a:off x="1692275" y="2590800"/>
            <a:ext cx="844550"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unit</a:t>
            </a:r>
            <a:endParaRPr b="0" i="0" sz="1600" u="none" cap="none" strike="noStrike">
              <a:solidFill>
                <a:schemeClr val="dk1"/>
              </a:solidFill>
              <a:latin typeface="Arial"/>
              <a:ea typeface="Arial"/>
              <a:cs typeface="Arial"/>
              <a:sym typeface="Arial"/>
            </a:endParaRPr>
          </a:p>
        </p:txBody>
      </p:sp>
      <p:sp>
        <p:nvSpPr>
          <p:cNvPr id="210" name="Google Shape;210;p26"/>
          <p:cNvSpPr txBox="1"/>
          <p:nvPr/>
        </p:nvSpPr>
        <p:spPr>
          <a:xfrm>
            <a:off x="4121150" y="2590800"/>
            <a:ext cx="43926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measurement vector</a:t>
            </a:r>
            <a:endParaRPr b="0" i="0" sz="1600" u="none" cap="none" strike="noStrike">
              <a:solidFill>
                <a:schemeClr val="dk1"/>
              </a:solidFill>
              <a:latin typeface="Arial"/>
              <a:ea typeface="Arial"/>
              <a:cs typeface="Arial"/>
              <a:sym typeface="Arial"/>
            </a:endParaRPr>
          </a:p>
        </p:txBody>
      </p:sp>
      <p:sp>
        <p:nvSpPr>
          <p:cNvPr id="211" name="Google Shape;211;p26"/>
          <p:cNvSpPr txBox="1"/>
          <p:nvPr/>
        </p:nvSpPr>
        <p:spPr>
          <a:xfrm>
            <a:off x="3757613" y="4953000"/>
            <a:ext cx="51196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optimally assign unit to a class</a:t>
            </a:r>
            <a:endParaRPr b="0" i="0" sz="1400" u="none" cap="none" strike="noStrike">
              <a:solidFill>
                <a:schemeClr val="dk1"/>
              </a:solidFill>
              <a:latin typeface="Arial"/>
              <a:ea typeface="Arial"/>
              <a:cs typeface="Arial"/>
              <a:sym typeface="Arial"/>
            </a:endParaRPr>
          </a:p>
        </p:txBody>
      </p:sp>
      <p:sp>
        <p:nvSpPr>
          <p:cNvPr id="212" name="Google Shape;212;p26"/>
          <p:cNvSpPr txBox="1"/>
          <p:nvPr/>
        </p:nvSpPr>
        <p:spPr>
          <a:xfrm>
            <a:off x="3816350" y="3771900"/>
            <a:ext cx="2554288"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decision rule</a:t>
            </a:r>
            <a:endParaRPr b="0" i="0" sz="1600" u="none" cap="none" strike="noStrike">
              <a:solidFill>
                <a:schemeClr val="dk1"/>
              </a:solidFill>
              <a:latin typeface="Arial"/>
              <a:ea typeface="Arial"/>
              <a:cs typeface="Arial"/>
              <a:sym typeface="Arial"/>
            </a:endParaRPr>
          </a:p>
        </p:txBody>
      </p:sp>
      <p:cxnSp>
        <p:nvCxnSpPr>
          <p:cNvPr id="213" name="Google Shape;213;p26"/>
          <p:cNvCxnSpPr>
            <a:stCxn id="210" idx="2"/>
            <a:endCxn id="211" idx="0"/>
          </p:cNvCxnSpPr>
          <p:nvPr/>
        </p:nvCxnSpPr>
        <p:spPr>
          <a:xfrm>
            <a:off x="6317457" y="3176588"/>
            <a:ext cx="0" cy="1776300"/>
          </a:xfrm>
          <a:prstGeom prst="straightConnector1">
            <a:avLst/>
          </a:prstGeom>
          <a:noFill/>
          <a:ln cap="flat" cmpd="sng" w="9525">
            <a:solidFill>
              <a:schemeClr val="dk1"/>
            </a:solidFill>
            <a:prstDash val="solid"/>
            <a:round/>
            <a:headEnd len="sm" w="sm" type="none"/>
            <a:tailEnd len="med" w="med" type="triangle"/>
          </a:ln>
        </p:spPr>
      </p:cxnSp>
      <p:cxnSp>
        <p:nvCxnSpPr>
          <p:cNvPr id="214" name="Google Shape;214;p26"/>
          <p:cNvCxnSpPr>
            <a:stCxn id="209" idx="3"/>
            <a:endCxn id="210" idx="1"/>
          </p:cNvCxnSpPr>
          <p:nvPr/>
        </p:nvCxnSpPr>
        <p:spPr>
          <a:xfrm>
            <a:off x="2536825" y="2883694"/>
            <a:ext cx="1584300" cy="0"/>
          </a:xfrm>
          <a:prstGeom prst="straightConnector1">
            <a:avLst/>
          </a:prstGeom>
          <a:noFill/>
          <a:ln cap="flat" cmpd="sng" w="9525">
            <a:solidFill>
              <a:schemeClr val="dk1"/>
            </a:solidFill>
            <a:prstDash val="solid"/>
            <a:round/>
            <a:headEnd len="sm" w="sm" type="none"/>
            <a:tailEnd len="med" w="med" type="triangle"/>
          </a:ln>
        </p:spPr>
      </p:cxnSp>
      <p:sp>
        <p:nvSpPr>
          <p:cNvPr id="215" name="Google Shape;215;p26"/>
          <p:cNvSpPr txBox="1"/>
          <p:nvPr/>
        </p:nvSpPr>
        <p:spPr>
          <a:xfrm>
            <a:off x="1096963" y="3125788"/>
            <a:ext cx="2660648"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(image regions 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projected segments)</a:t>
            </a:r>
            <a:endParaRPr b="0" i="0" sz="1800" u="none" cap="none" strike="noStrike">
              <a:solidFill>
                <a:schemeClr val="dk1"/>
              </a:solidFill>
              <a:latin typeface="Arial"/>
              <a:ea typeface="Arial"/>
              <a:cs typeface="Arial"/>
              <a:sym typeface="Arial"/>
            </a:endParaRPr>
          </a:p>
        </p:txBody>
      </p:sp>
      <p:grpSp>
        <p:nvGrpSpPr>
          <p:cNvPr id="216" name="Google Shape;216;p26"/>
          <p:cNvGrpSpPr/>
          <p:nvPr/>
        </p:nvGrpSpPr>
        <p:grpSpPr>
          <a:xfrm>
            <a:off x="323528" y="1849438"/>
            <a:ext cx="3265826" cy="823443"/>
            <a:chOff x="323528" y="1849438"/>
            <a:chExt cx="3265826" cy="823443"/>
          </a:xfrm>
        </p:grpSpPr>
        <p:cxnSp>
          <p:nvCxnSpPr>
            <p:cNvPr id="217" name="Google Shape;217;p26"/>
            <p:cNvCxnSpPr/>
            <p:nvPr/>
          </p:nvCxnSpPr>
          <p:spPr>
            <a:xfrm>
              <a:off x="2114550" y="2229488"/>
              <a:ext cx="98425" cy="443393"/>
            </a:xfrm>
            <a:prstGeom prst="straightConnector1">
              <a:avLst/>
            </a:prstGeom>
            <a:noFill/>
            <a:ln cap="flat" cmpd="sng" w="38100">
              <a:solidFill>
                <a:srgbClr val="FF0000"/>
              </a:solidFill>
              <a:prstDash val="solid"/>
              <a:round/>
              <a:headEnd len="sm" w="sm" type="none"/>
              <a:tailEnd len="med" w="med" type="stealth"/>
            </a:ln>
          </p:spPr>
        </p:cxnSp>
        <p:pic>
          <p:nvPicPr>
            <p:cNvPr id="218" name="Google Shape;218;p26"/>
            <p:cNvPicPr preferRelativeResize="0"/>
            <p:nvPr/>
          </p:nvPicPr>
          <p:blipFill rotWithShape="1">
            <a:blip r:embed="rId3">
              <a:alphaModFix/>
            </a:blip>
            <a:srcRect b="0" l="0" r="0" t="0"/>
            <a:stretch/>
          </p:blipFill>
          <p:spPr>
            <a:xfrm>
              <a:off x="323528" y="1849438"/>
              <a:ext cx="3265826" cy="468000"/>
            </a:xfrm>
            <a:prstGeom prst="rect">
              <a:avLst/>
            </a:prstGeom>
            <a:noFill/>
            <a:ln>
              <a:noFill/>
            </a:ln>
          </p:spPr>
        </p:pic>
      </p:grpSp>
      <p:grpSp>
        <p:nvGrpSpPr>
          <p:cNvPr id="219" name="Google Shape;219;p26"/>
          <p:cNvGrpSpPr/>
          <p:nvPr/>
        </p:nvGrpSpPr>
        <p:grpSpPr>
          <a:xfrm>
            <a:off x="6136217" y="1849438"/>
            <a:ext cx="541111" cy="902123"/>
            <a:chOff x="6136217" y="1849438"/>
            <a:chExt cx="541111" cy="902123"/>
          </a:xfrm>
        </p:grpSpPr>
        <p:pic>
          <p:nvPicPr>
            <p:cNvPr id="220" name="Google Shape;220;p26"/>
            <p:cNvPicPr preferRelativeResize="0"/>
            <p:nvPr/>
          </p:nvPicPr>
          <p:blipFill rotWithShape="1">
            <a:blip r:embed="rId4">
              <a:alphaModFix/>
            </a:blip>
            <a:srcRect b="0" l="0" r="0" t="0"/>
            <a:stretch/>
          </p:blipFill>
          <p:spPr>
            <a:xfrm>
              <a:off x="6209328" y="1849438"/>
              <a:ext cx="468000" cy="468000"/>
            </a:xfrm>
            <a:prstGeom prst="rect">
              <a:avLst/>
            </a:prstGeom>
            <a:noFill/>
            <a:ln>
              <a:noFill/>
            </a:ln>
          </p:spPr>
        </p:pic>
        <p:cxnSp>
          <p:nvCxnSpPr>
            <p:cNvPr id="221" name="Google Shape;221;p26"/>
            <p:cNvCxnSpPr/>
            <p:nvPr/>
          </p:nvCxnSpPr>
          <p:spPr>
            <a:xfrm flipH="1">
              <a:off x="6136217" y="2283986"/>
              <a:ext cx="146223" cy="467575"/>
            </a:xfrm>
            <a:prstGeom prst="straightConnector1">
              <a:avLst/>
            </a:prstGeom>
            <a:noFill/>
            <a:ln cap="flat" cmpd="sng" w="38100">
              <a:solidFill>
                <a:srgbClr val="FF0000"/>
              </a:solidFill>
              <a:prstDash val="solid"/>
              <a:round/>
              <a:headEnd len="sm" w="sm" type="none"/>
              <a:tailEnd len="med" w="med" type="stealth"/>
            </a:ln>
          </p:spPr>
        </p:cxnSp>
      </p:grpSp>
      <p:grpSp>
        <p:nvGrpSpPr>
          <p:cNvPr id="222" name="Google Shape;222;p26"/>
          <p:cNvGrpSpPr/>
          <p:nvPr/>
        </p:nvGrpSpPr>
        <p:grpSpPr>
          <a:xfrm>
            <a:off x="2114550" y="5484734"/>
            <a:ext cx="3848100" cy="854790"/>
            <a:chOff x="2114550" y="5484734"/>
            <a:chExt cx="3848100" cy="854790"/>
          </a:xfrm>
        </p:grpSpPr>
        <p:cxnSp>
          <p:nvCxnSpPr>
            <p:cNvPr id="223" name="Google Shape;223;p26"/>
            <p:cNvCxnSpPr/>
            <p:nvPr/>
          </p:nvCxnSpPr>
          <p:spPr>
            <a:xfrm flipH="1" rot="10800000">
              <a:off x="4772894" y="5484734"/>
              <a:ext cx="951234" cy="416641"/>
            </a:xfrm>
            <a:prstGeom prst="straightConnector1">
              <a:avLst/>
            </a:prstGeom>
            <a:noFill/>
            <a:ln cap="flat" cmpd="sng" w="38100">
              <a:solidFill>
                <a:srgbClr val="FF0000"/>
              </a:solidFill>
              <a:prstDash val="solid"/>
              <a:round/>
              <a:headEnd len="sm" w="sm" type="none"/>
              <a:tailEnd len="med" w="med" type="stealth"/>
            </a:ln>
          </p:spPr>
        </p:cxnSp>
        <p:pic>
          <p:nvPicPr>
            <p:cNvPr id="224" name="Google Shape;224;p26"/>
            <p:cNvPicPr preferRelativeResize="0"/>
            <p:nvPr/>
          </p:nvPicPr>
          <p:blipFill rotWithShape="1">
            <a:blip r:embed="rId5">
              <a:alphaModFix/>
            </a:blip>
            <a:srcRect b="0" l="0" r="0" t="0"/>
            <a:stretch/>
          </p:blipFill>
          <p:spPr>
            <a:xfrm>
              <a:off x="2114550" y="5901374"/>
              <a:ext cx="3848100" cy="438150"/>
            </a:xfrm>
            <a:prstGeom prst="rect">
              <a:avLst/>
            </a:prstGeom>
            <a:noFill/>
            <a:ln>
              <a:noFill/>
            </a:ln>
          </p:spPr>
        </p:pic>
      </p:grpSp>
      <p:sp>
        <p:nvSpPr>
          <p:cNvPr id="225" name="Google Shape;225;p2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Economic Gain Matrix</a:t>
            </a:r>
            <a:endParaRPr/>
          </a:p>
        </p:txBody>
      </p:sp>
      <p:sp>
        <p:nvSpPr>
          <p:cNvPr id="231" name="Google Shape;231;p2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32" name="Google Shape;232;p27"/>
          <p:cNvSpPr txBox="1"/>
          <p:nvPr/>
        </p:nvSpPr>
        <p:spPr>
          <a:xfrm>
            <a:off x="1798638" y="2824163"/>
            <a:ext cx="304323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assign unit to a class</a:t>
            </a:r>
            <a:endParaRPr b="0" i="0" sz="2400" u="none" cap="none" strike="noStrike">
              <a:solidFill>
                <a:schemeClr val="dk1"/>
              </a:solidFill>
              <a:latin typeface="Arial"/>
              <a:ea typeface="Arial"/>
              <a:cs typeface="Arial"/>
              <a:sym typeface="Arial"/>
            </a:endParaRPr>
          </a:p>
        </p:txBody>
      </p:sp>
      <p:sp>
        <p:nvSpPr>
          <p:cNvPr id="233" name="Google Shape;233;p27"/>
          <p:cNvSpPr txBox="1"/>
          <p:nvPr/>
        </p:nvSpPr>
        <p:spPr>
          <a:xfrm>
            <a:off x="5576888" y="2338388"/>
            <a:ext cx="112553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9900"/>
                </a:solidFill>
                <a:latin typeface="Arial"/>
                <a:ea typeface="Arial"/>
                <a:cs typeface="Arial"/>
                <a:sym typeface="Arial"/>
              </a:rPr>
              <a:t>correct</a:t>
            </a:r>
            <a:endParaRPr b="0" i="0" sz="2400" u="none" cap="none" strike="noStrike">
              <a:solidFill>
                <a:srgbClr val="009900"/>
              </a:solidFill>
              <a:latin typeface="Arial"/>
              <a:ea typeface="Arial"/>
              <a:cs typeface="Arial"/>
              <a:sym typeface="Arial"/>
            </a:endParaRPr>
          </a:p>
        </p:txBody>
      </p:sp>
      <p:sp>
        <p:nvSpPr>
          <p:cNvPr id="234" name="Google Shape;234;p27"/>
          <p:cNvSpPr txBox="1"/>
          <p:nvPr/>
        </p:nvSpPr>
        <p:spPr>
          <a:xfrm>
            <a:off x="5518150" y="3286125"/>
            <a:ext cx="1365250"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incorrect</a:t>
            </a:r>
            <a:endParaRPr b="0" i="0" sz="2400" u="none" cap="none" strike="noStrike">
              <a:solidFill>
                <a:srgbClr val="FF0000"/>
              </a:solidFill>
              <a:latin typeface="Arial"/>
              <a:ea typeface="Arial"/>
              <a:cs typeface="Arial"/>
              <a:sym typeface="Arial"/>
            </a:endParaRPr>
          </a:p>
        </p:txBody>
      </p:sp>
      <p:cxnSp>
        <p:nvCxnSpPr>
          <p:cNvPr id="235" name="Google Shape;235;p27"/>
          <p:cNvCxnSpPr>
            <a:stCxn id="232" idx="3"/>
            <a:endCxn id="233" idx="1"/>
          </p:cNvCxnSpPr>
          <p:nvPr/>
        </p:nvCxnSpPr>
        <p:spPr>
          <a:xfrm flipH="1" rot="10800000">
            <a:off x="4841875" y="2569444"/>
            <a:ext cx="735000" cy="485700"/>
          </a:xfrm>
          <a:prstGeom prst="straightConnector1">
            <a:avLst/>
          </a:prstGeom>
          <a:noFill/>
          <a:ln cap="flat" cmpd="sng" w="9525">
            <a:solidFill>
              <a:schemeClr val="dk1"/>
            </a:solidFill>
            <a:prstDash val="solid"/>
            <a:round/>
            <a:headEnd len="sm" w="sm" type="none"/>
            <a:tailEnd len="med" w="med" type="triangle"/>
          </a:ln>
        </p:spPr>
      </p:cxnSp>
      <p:cxnSp>
        <p:nvCxnSpPr>
          <p:cNvPr id="236" name="Google Shape;236;p27"/>
          <p:cNvCxnSpPr>
            <a:endCxn id="234" idx="1"/>
          </p:cNvCxnSpPr>
          <p:nvPr/>
        </p:nvCxnSpPr>
        <p:spPr>
          <a:xfrm>
            <a:off x="4841950" y="3063207"/>
            <a:ext cx="676200" cy="453900"/>
          </a:xfrm>
          <a:prstGeom prst="straightConnector1">
            <a:avLst/>
          </a:prstGeom>
          <a:noFill/>
          <a:ln cap="flat" cmpd="sng" w="9525">
            <a:solidFill>
              <a:schemeClr val="dk1"/>
            </a:solidFill>
            <a:prstDash val="solid"/>
            <a:round/>
            <a:headEnd len="sm" w="sm" type="none"/>
            <a:tailEnd len="med" w="med" type="triangle"/>
          </a:ln>
        </p:spPr>
      </p:cxnSp>
      <p:graphicFrame>
        <p:nvGraphicFramePr>
          <p:cNvPr id="237" name="Google Shape;237;p27"/>
          <p:cNvGraphicFramePr/>
          <p:nvPr/>
        </p:nvGraphicFramePr>
        <p:xfrm>
          <a:off x="2987675" y="4672013"/>
          <a:ext cx="3000000" cy="3000000"/>
        </p:xfrm>
        <a:graphic>
          <a:graphicData uri="http://schemas.openxmlformats.org/drawingml/2006/table">
            <a:tbl>
              <a:tblPr bandRow="1" firstRow="1">
                <a:noFill/>
                <a:tableStyleId>{61E811D1-E705-49ED-9760-ABEF968D1A03}</a:tableStyleId>
              </a:tblPr>
              <a:tblGrid>
                <a:gridCol w="1565275"/>
                <a:gridCol w="1565275"/>
                <a:gridCol w="1565275"/>
              </a:tblGrid>
              <a:tr h="37095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t>(t, a)</a:t>
                      </a:r>
                      <a:endParaRPr i="1"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25" marB="45725" marR="91425" marL="91425"/>
                </a:tc>
              </a:tr>
              <a:tr h="370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9900"/>
                          </a:solidFill>
                        </a:rPr>
                        <a:t>(g, g)</a:t>
                      </a:r>
                      <a:endParaRPr sz="1400" u="none" cap="none" strike="noStrike"/>
                    </a:p>
                  </a:txBody>
                  <a:tcPr marT="45725" marB="45725" marR="91425" marL="91425"/>
                </a:tc>
                <a:tc>
                  <a:txBody>
                    <a:bodyPr/>
                    <a:lstStyle/>
                    <a:p>
                      <a:pPr indent="0" lvl="0" marL="0" marR="0" rtl="0" algn="l">
                        <a:lnSpc>
                          <a:spcPct val="100000"/>
                        </a:lnSpc>
                        <a:spcBef>
                          <a:spcPts val="0"/>
                        </a:spcBef>
                        <a:spcAft>
                          <a:spcPts val="0"/>
                        </a:spcAft>
                        <a:buClr>
                          <a:srgbClr val="FF0000"/>
                        </a:buClr>
                        <a:buSzPts val="1800"/>
                        <a:buFont typeface="Arial"/>
                        <a:buNone/>
                      </a:pPr>
                      <a:r>
                        <a:rPr lang="en-US" sz="1800" u="none" cap="none" strike="noStrike">
                          <a:solidFill>
                            <a:srgbClr val="FF0000"/>
                          </a:solidFill>
                        </a:rPr>
                        <a:t>(g, b)</a:t>
                      </a:r>
                      <a:endParaRPr sz="1800" u="none" cap="none" strike="noStrike">
                        <a:solidFill>
                          <a:srgbClr val="FF0000"/>
                        </a:solidFill>
                      </a:endParaRPr>
                    </a:p>
                  </a:txBody>
                  <a:tcPr marT="45725" marB="45725" marR="91425" marL="91425"/>
                </a:tc>
              </a:tr>
              <a:tr h="370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FF0000"/>
                        </a:buClr>
                        <a:buSzPts val="1800"/>
                        <a:buFont typeface="Arial"/>
                        <a:buNone/>
                      </a:pPr>
                      <a:r>
                        <a:rPr lang="en-US" sz="1800" u="none" cap="none" strike="noStrike">
                          <a:solidFill>
                            <a:srgbClr val="FF0000"/>
                          </a:solidFill>
                        </a:rPr>
                        <a:t>(b, g)</a:t>
                      </a:r>
                      <a:endParaRPr sz="1800" u="none" cap="none" strike="noStrike">
                        <a:solidFill>
                          <a:srgbClr val="FF0000"/>
                        </a:solidFill>
                      </a:endParaRPr>
                    </a:p>
                  </a:txBody>
                  <a:tcPr marT="45725" marB="45725" marR="91425" marL="91425"/>
                </a:tc>
                <a:tc>
                  <a:txBody>
                    <a:bodyPr/>
                    <a:lstStyle/>
                    <a:p>
                      <a:pPr indent="0" lvl="0" marL="0" marR="0" rtl="0" algn="l">
                        <a:lnSpc>
                          <a:spcPct val="100000"/>
                        </a:lnSpc>
                        <a:spcBef>
                          <a:spcPts val="0"/>
                        </a:spcBef>
                        <a:spcAft>
                          <a:spcPts val="0"/>
                        </a:spcAft>
                        <a:buClr>
                          <a:srgbClr val="009900"/>
                        </a:buClr>
                        <a:buSzPts val="1800"/>
                        <a:buFont typeface="Arial"/>
                        <a:buNone/>
                      </a:pPr>
                      <a:r>
                        <a:rPr lang="en-US" sz="1800" u="none" cap="none" strike="noStrike">
                          <a:solidFill>
                            <a:srgbClr val="009900"/>
                          </a:solidFill>
                        </a:rPr>
                        <a:t>(b, b)</a:t>
                      </a:r>
                      <a:endParaRPr sz="1800" u="none" cap="none" strike="noStrike">
                        <a:solidFill>
                          <a:srgbClr val="009900"/>
                        </a:solidFill>
                      </a:endParaRPr>
                    </a:p>
                  </a:txBody>
                  <a:tcPr marT="45725" marB="45725" marR="91425" marL="91425"/>
                </a:tc>
              </a:tr>
            </a:tbl>
          </a:graphicData>
        </a:graphic>
      </p:graphicFrame>
      <p:sp>
        <p:nvSpPr>
          <p:cNvPr id="238" name="Google Shape;238;p27"/>
          <p:cNvSpPr txBox="1"/>
          <p:nvPr/>
        </p:nvSpPr>
        <p:spPr>
          <a:xfrm>
            <a:off x="1547813" y="5213350"/>
            <a:ext cx="147161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True State(</a:t>
            </a:r>
            <a:r>
              <a:rPr b="0" i="1" lang="en-US" sz="1800" u="none" cap="none" strike="noStrike">
                <a:solidFill>
                  <a:schemeClr val="dk1"/>
                </a:solidFill>
                <a:latin typeface="Arial"/>
                <a:ea typeface="Arial"/>
                <a:cs typeface="Arial"/>
                <a:sym typeface="Arial"/>
              </a:rPr>
              <a:t>t</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239" name="Google Shape;239;p27"/>
          <p:cNvSpPr txBox="1"/>
          <p:nvPr/>
        </p:nvSpPr>
        <p:spPr>
          <a:xfrm>
            <a:off x="4708525" y="4117975"/>
            <a:ext cx="2017713"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Assigned State(</a:t>
            </a:r>
            <a:r>
              <a:rPr b="0" i="1" lang="en-US" sz="1800" u="none" cap="none" strike="noStrike">
                <a:solidFill>
                  <a:schemeClr val="dk1"/>
                </a:solidFill>
                <a:latin typeface="Arial"/>
                <a:ea typeface="Arial"/>
                <a:cs typeface="Arial"/>
                <a:sym typeface="Arial"/>
              </a:rPr>
              <a:t>a</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240" name="Google Shape;240;p2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Economic Gain Matrix (Cont.)</a:t>
            </a:r>
            <a:endParaRPr/>
          </a:p>
        </p:txBody>
      </p:sp>
      <p:sp>
        <p:nvSpPr>
          <p:cNvPr id="246" name="Google Shape;246;p28"/>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We assume that the act of making category assignments carries consequences (</a:t>
            </a:r>
            <a:r>
              <a:rPr i="1" lang="en-US"/>
              <a:t>t, a, d</a:t>
            </a:r>
            <a:r>
              <a:rPr lang="en-US"/>
              <a:t>) economically or in terms of utility.</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i="1" lang="en-US"/>
              <a:t>e(t, a)</a:t>
            </a:r>
            <a:r>
              <a:rPr lang="en-US"/>
              <a:t>: </a:t>
            </a:r>
            <a:r>
              <a:rPr b="1" lang="en-US"/>
              <a:t>economic gain</a:t>
            </a:r>
            <a:r>
              <a:rPr lang="en-US"/>
              <a:t>/utility with true category </a:t>
            </a:r>
            <a:r>
              <a:rPr i="1" lang="en-US"/>
              <a:t>t</a:t>
            </a:r>
            <a:r>
              <a:rPr lang="en-US"/>
              <a:t> and assigned category </a:t>
            </a:r>
            <a:r>
              <a:rPr i="1" lang="en-US"/>
              <a:t>a</a:t>
            </a:r>
            <a:endParaRPr/>
          </a:p>
          <a:p>
            <a:pPr indent="0" lvl="0" marL="0" rtl="0" algn="l">
              <a:lnSpc>
                <a:spcPct val="100000"/>
              </a:lnSpc>
              <a:spcBef>
                <a:spcPts val="600"/>
              </a:spcBef>
              <a:spcAft>
                <a:spcPts val="0"/>
              </a:spcAft>
              <a:buSzPts val="2100"/>
              <a:buFont typeface="Noto Sans Symbols"/>
              <a:buNone/>
            </a:pPr>
            <a:r>
              <a:t/>
            </a:r>
            <a:endParaRPr/>
          </a:p>
        </p:txBody>
      </p:sp>
      <p:sp>
        <p:nvSpPr>
          <p:cNvPr id="247" name="Google Shape;247;p2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48" name="Google Shape;248;p2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Economic Gain Matrix (Cont.)</a:t>
            </a:r>
            <a:endParaRPr/>
          </a:p>
        </p:txBody>
      </p:sp>
      <p:sp>
        <p:nvSpPr>
          <p:cNvPr id="254" name="Google Shape;254;p2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graphicFrame>
        <p:nvGraphicFramePr>
          <p:cNvPr id="255" name="Google Shape;255;p29"/>
          <p:cNvGraphicFramePr/>
          <p:nvPr/>
        </p:nvGraphicFramePr>
        <p:xfrm>
          <a:off x="2454275" y="3284538"/>
          <a:ext cx="3000000" cy="3000000"/>
        </p:xfrm>
        <a:graphic>
          <a:graphicData uri="http://schemas.openxmlformats.org/drawingml/2006/table">
            <a:tbl>
              <a:tblPr bandRow="1" firstRow="1">
                <a:noFill/>
                <a:tableStyleId>{61E811D1-E705-49ED-9760-ABEF968D1A03}</a:tableStyleId>
              </a:tblPr>
              <a:tblGrid>
                <a:gridCol w="1759475"/>
                <a:gridCol w="1759475"/>
                <a:gridCol w="1759475"/>
              </a:tblGrid>
              <a:tr h="507475">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t>e(t, a)</a:t>
                      </a:r>
                      <a:endParaRPr i="1" sz="1800" u="none" cap="none" strike="noStrike"/>
                    </a:p>
                  </a:txBody>
                  <a:tcPr marT="45750" marB="45750"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50" marB="45750"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50" marB="45750" marR="91425" marL="91425"/>
                </a:tc>
              </a:tr>
              <a:tr h="507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50" marB="45750"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t>e(g, g)</a:t>
                      </a:r>
                      <a:endParaRPr sz="1400" u="none" cap="none" strike="noStrike"/>
                    </a:p>
                  </a:txBody>
                  <a:tcPr marT="45750" marB="45750"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i="1" lang="en-US" sz="1800" u="none" cap="none" strike="noStrike"/>
                        <a:t>e(g, b)</a:t>
                      </a:r>
                      <a:endParaRPr i="1" sz="1800" u="none" cap="none" strike="noStrike"/>
                    </a:p>
                  </a:txBody>
                  <a:tcPr marT="45750" marB="45750" marR="91425" marL="91425"/>
                </a:tc>
              </a:tr>
              <a:tr h="5074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50" marB="45750"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i="1" lang="en-US" sz="1800" u="none" cap="none" strike="noStrike"/>
                        <a:t>e(b, g)</a:t>
                      </a:r>
                      <a:endParaRPr i="1" sz="1800" u="none" cap="none" strike="noStrike"/>
                    </a:p>
                  </a:txBody>
                  <a:tcPr marT="45750" marB="45750"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i="1" lang="en-US" sz="1800" u="none" cap="none" strike="noStrike"/>
                        <a:t>e(b, b)</a:t>
                      </a:r>
                      <a:endParaRPr i="1" sz="1800" u="none" cap="none" strike="noStrike"/>
                    </a:p>
                  </a:txBody>
                  <a:tcPr marT="45750" marB="45750" marR="91425" marL="91425"/>
                </a:tc>
              </a:tr>
            </a:tbl>
          </a:graphicData>
        </a:graphic>
      </p:graphicFrame>
      <p:sp>
        <p:nvSpPr>
          <p:cNvPr id="256" name="Google Shape;256;p29"/>
          <p:cNvSpPr txBox="1"/>
          <p:nvPr/>
        </p:nvSpPr>
        <p:spPr>
          <a:xfrm>
            <a:off x="539750" y="4046538"/>
            <a:ext cx="160972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True State</a:t>
            </a:r>
            <a:endParaRPr b="0" i="0" sz="2400" u="none" cap="none" strike="noStrike">
              <a:solidFill>
                <a:schemeClr val="dk1"/>
              </a:solidFill>
              <a:latin typeface="Arial"/>
              <a:ea typeface="Arial"/>
              <a:cs typeface="Arial"/>
              <a:sym typeface="Arial"/>
            </a:endParaRPr>
          </a:p>
        </p:txBody>
      </p:sp>
      <p:sp>
        <p:nvSpPr>
          <p:cNvPr id="257" name="Google Shape;257;p29"/>
          <p:cNvSpPr txBox="1"/>
          <p:nvPr/>
        </p:nvSpPr>
        <p:spPr>
          <a:xfrm>
            <a:off x="3965575" y="2782888"/>
            <a:ext cx="2255838"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Assigned State</a:t>
            </a:r>
            <a:endParaRPr b="0" i="0" sz="2400" u="none" cap="none" strike="noStrike">
              <a:solidFill>
                <a:schemeClr val="dk1"/>
              </a:solidFill>
              <a:latin typeface="Arial"/>
              <a:ea typeface="Arial"/>
              <a:cs typeface="Arial"/>
              <a:sym typeface="Arial"/>
            </a:endParaRPr>
          </a:p>
        </p:txBody>
      </p:sp>
      <p:sp>
        <p:nvSpPr>
          <p:cNvPr id="258" name="Google Shape;258;p2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65" name="Google Shape;265;p30"/>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Identity gain matrix</a:t>
            </a:r>
            <a:endParaRPr/>
          </a:p>
          <a:p>
            <a:pPr indent="-342900" lvl="0" marL="342900" rtl="0" algn="l">
              <a:lnSpc>
                <a:spcPct val="100000"/>
              </a:lnSpc>
              <a:spcBef>
                <a:spcPts val="600"/>
              </a:spcBef>
              <a:spcAft>
                <a:spcPts val="0"/>
              </a:spcAft>
              <a:buSzPts val="2100"/>
              <a:buFont typeface="Noto Sans Symbols"/>
              <a:buNone/>
            </a:pPr>
            <a:r>
              <a:t/>
            </a:r>
            <a:endParaRPr/>
          </a:p>
        </p:txBody>
      </p:sp>
      <p:sp>
        <p:nvSpPr>
          <p:cNvPr id="266" name="Google Shape;266;p3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Economic Gain Matrix (Cont.)</a:t>
            </a:r>
            <a:endParaRPr/>
          </a:p>
        </p:txBody>
      </p:sp>
      <p:graphicFrame>
        <p:nvGraphicFramePr>
          <p:cNvPr id="267" name="Google Shape;267;p30"/>
          <p:cNvGraphicFramePr/>
          <p:nvPr/>
        </p:nvGraphicFramePr>
        <p:xfrm>
          <a:off x="2987675" y="4672013"/>
          <a:ext cx="3000000" cy="3000000"/>
        </p:xfrm>
        <a:graphic>
          <a:graphicData uri="http://schemas.openxmlformats.org/drawingml/2006/table">
            <a:tbl>
              <a:tblPr bandRow="1" firstRow="1">
                <a:noFill/>
                <a:tableStyleId>{61E811D1-E705-49ED-9760-ABEF968D1A03}</a:tableStyleId>
              </a:tblPr>
              <a:tblGrid>
                <a:gridCol w="1565275"/>
                <a:gridCol w="1565275"/>
                <a:gridCol w="1565275"/>
              </a:tblGrid>
              <a:tr h="370950">
                <a:tc>
                  <a:txBody>
                    <a:bodyPr/>
                    <a:lstStyle/>
                    <a:p>
                      <a:pPr indent="0" lvl="0" marL="0" marR="0" rtl="0" algn="l">
                        <a:lnSpc>
                          <a:spcPct val="100000"/>
                        </a:lnSpc>
                        <a:spcBef>
                          <a:spcPts val="0"/>
                        </a:spcBef>
                        <a:spcAft>
                          <a:spcPts val="0"/>
                        </a:spcAft>
                        <a:buClr>
                          <a:srgbClr val="000000"/>
                        </a:buClr>
                        <a:buSzPts val="1800"/>
                        <a:buFont typeface="Arial"/>
                        <a:buNone/>
                      </a:pPr>
                      <a:r>
                        <a:rPr i="1" lang="en-US" sz="1800" u="none" cap="none" strike="noStrike"/>
                        <a:t>e(t, a)</a:t>
                      </a:r>
                      <a:endParaRPr i="1"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25" marB="45725" marR="91425" marL="91425"/>
                </a:tc>
              </a:tr>
              <a:tr h="370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Good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0</a:t>
                      </a:r>
                      <a:endParaRPr sz="1800" u="none" cap="none" strike="noStrike"/>
                    </a:p>
                  </a:txBody>
                  <a:tcPr marT="45725" marB="45725" marR="91425" marL="91425"/>
                </a:tc>
              </a:tr>
              <a:tr h="370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Bad</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0</a:t>
                      </a:r>
                      <a:endParaRPr sz="1800" u="none" cap="none" strike="noStrike"/>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t>1</a:t>
                      </a:r>
                      <a:endParaRPr sz="1800" u="none" cap="none" strike="noStrike"/>
                    </a:p>
                  </a:txBody>
                  <a:tcPr marT="45725" marB="45725" marR="91425" marL="91425"/>
                </a:tc>
              </a:tr>
            </a:tbl>
          </a:graphicData>
        </a:graphic>
      </p:graphicFrame>
      <p:sp>
        <p:nvSpPr>
          <p:cNvPr id="268" name="Google Shape;268;p30"/>
          <p:cNvSpPr txBox="1"/>
          <p:nvPr/>
        </p:nvSpPr>
        <p:spPr>
          <a:xfrm>
            <a:off x="1547813" y="5213350"/>
            <a:ext cx="1252537"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True State</a:t>
            </a:r>
            <a:endParaRPr b="0" i="0" sz="1800" u="none" cap="none" strike="noStrike">
              <a:solidFill>
                <a:schemeClr val="dk1"/>
              </a:solidFill>
              <a:latin typeface="Arial"/>
              <a:ea typeface="Arial"/>
              <a:cs typeface="Arial"/>
              <a:sym typeface="Arial"/>
            </a:endParaRPr>
          </a:p>
        </p:txBody>
      </p:sp>
      <p:sp>
        <p:nvSpPr>
          <p:cNvPr id="269" name="Google Shape;269;p30"/>
          <p:cNvSpPr txBox="1"/>
          <p:nvPr/>
        </p:nvSpPr>
        <p:spPr>
          <a:xfrm>
            <a:off x="4708525" y="4117975"/>
            <a:ext cx="1736725"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Assigned State</a:t>
            </a:r>
            <a:endParaRPr b="0" i="0" sz="1800" u="none" cap="none" strike="noStrike">
              <a:solidFill>
                <a:schemeClr val="dk1"/>
              </a:solidFill>
              <a:latin typeface="Arial"/>
              <a:ea typeface="Arial"/>
              <a:cs typeface="Arial"/>
              <a:sym typeface="Arial"/>
            </a:endParaRPr>
          </a:p>
        </p:txBody>
      </p:sp>
      <p:pic>
        <p:nvPicPr>
          <p:cNvPr id="270" name="Google Shape;270;p30"/>
          <p:cNvPicPr preferRelativeResize="0"/>
          <p:nvPr/>
        </p:nvPicPr>
        <p:blipFill rotWithShape="1">
          <a:blip r:embed="rId3">
            <a:alphaModFix/>
          </a:blip>
          <a:srcRect b="0" l="0" r="0" t="0"/>
          <a:stretch/>
        </p:blipFill>
        <p:spPr>
          <a:xfrm>
            <a:off x="2695575" y="2738438"/>
            <a:ext cx="3736975" cy="1138237"/>
          </a:xfrm>
          <a:prstGeom prst="rect">
            <a:avLst/>
          </a:prstGeom>
          <a:noFill/>
          <a:ln>
            <a:noFill/>
          </a:ln>
        </p:spPr>
      </p:pic>
      <p:sp>
        <p:nvSpPr>
          <p:cNvPr id="271" name="Google Shape;271;p3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Jet Fan Blade</a:t>
            </a:r>
            <a:endParaRPr/>
          </a:p>
        </p:txBody>
      </p:sp>
      <p:sp>
        <p:nvSpPr>
          <p:cNvPr id="277" name="Google Shape;277;p3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278" name="Google Shape;278;p31"/>
          <p:cNvPicPr preferRelativeResize="0"/>
          <p:nvPr>
            <p:ph idx="1" type="body"/>
          </p:nvPr>
        </p:nvPicPr>
        <p:blipFill rotWithShape="1">
          <a:blip r:embed="rId3">
            <a:alphaModFix/>
          </a:blip>
          <a:srcRect b="0" l="0" r="0" t="0"/>
          <a:stretch/>
        </p:blipFill>
        <p:spPr>
          <a:xfrm>
            <a:off x="1857375" y="2041525"/>
            <a:ext cx="5883275" cy="4411663"/>
          </a:xfrm>
          <a:prstGeom prst="rect">
            <a:avLst/>
          </a:prstGeom>
          <a:noFill/>
          <a:ln>
            <a:noFill/>
          </a:ln>
        </p:spPr>
      </p:pic>
      <p:sp>
        <p:nvSpPr>
          <p:cNvPr id="279" name="Google Shape;279;p3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85" name="Google Shape;285;p3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An Instance (Cont.)</a:t>
            </a:r>
            <a:endParaRPr/>
          </a:p>
        </p:txBody>
      </p:sp>
      <p:pic>
        <p:nvPicPr>
          <p:cNvPr id="286" name="Google Shape;286;p32"/>
          <p:cNvPicPr preferRelativeResize="0"/>
          <p:nvPr>
            <p:ph idx="1" type="body"/>
          </p:nvPr>
        </p:nvPicPr>
        <p:blipFill rotWithShape="1">
          <a:blip r:embed="rId3">
            <a:alphaModFix/>
          </a:blip>
          <a:srcRect b="0" l="0" r="0" t="0"/>
          <a:stretch/>
        </p:blipFill>
        <p:spPr>
          <a:xfrm>
            <a:off x="971550" y="2205038"/>
            <a:ext cx="7640638" cy="3275012"/>
          </a:xfrm>
          <a:prstGeom prst="rect">
            <a:avLst/>
          </a:prstGeom>
          <a:noFill/>
          <a:ln>
            <a:noFill/>
          </a:ln>
        </p:spPr>
      </p:pic>
      <p:sp>
        <p:nvSpPr>
          <p:cNvPr id="287" name="Google Shape;287;p3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5" name="Google Shape;85;p1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Outline</a:t>
            </a:r>
            <a:endParaRPr/>
          </a:p>
        </p:txBody>
      </p:sp>
      <p:sp>
        <p:nvSpPr>
          <p:cNvPr id="86" name="Google Shape;86;p1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540"/>
              <a:buChar char="●"/>
            </a:pPr>
            <a:r>
              <a:rPr b="1" lang="en-US" sz="2200">
                <a:solidFill>
                  <a:srgbClr val="0070C0"/>
                </a:solidFill>
              </a:rPr>
              <a:t>4.1 Introduction</a:t>
            </a:r>
            <a:endParaRPr/>
          </a:p>
          <a:p>
            <a:pPr indent="-347663" lvl="1" marL="692150" rtl="0" algn="l">
              <a:lnSpc>
                <a:spcPct val="100000"/>
              </a:lnSpc>
              <a:spcBef>
                <a:spcPts val="600"/>
              </a:spcBef>
              <a:spcAft>
                <a:spcPts val="0"/>
              </a:spcAft>
              <a:buSzPts val="1120"/>
              <a:buChar char="●"/>
            </a:pPr>
            <a:r>
              <a:rPr lang="en-US" sz="1600"/>
              <a:t>Pattern Discrimination</a:t>
            </a:r>
            <a:endParaRPr/>
          </a:p>
          <a:p>
            <a:pPr indent="-342900" lvl="0" marL="342900" rtl="0" algn="l">
              <a:lnSpc>
                <a:spcPct val="100000"/>
              </a:lnSpc>
              <a:spcBef>
                <a:spcPts val="600"/>
              </a:spcBef>
              <a:spcAft>
                <a:spcPts val="0"/>
              </a:spcAft>
              <a:buSzPts val="1540"/>
              <a:buChar char="●"/>
            </a:pPr>
            <a:r>
              <a:rPr b="1" lang="en-US" sz="2200">
                <a:solidFill>
                  <a:srgbClr val="0070C0"/>
                </a:solidFill>
              </a:rPr>
              <a:t>4.2 Bayes Decision Rules </a:t>
            </a:r>
            <a:endParaRPr/>
          </a:p>
          <a:p>
            <a:pPr indent="-347663" lvl="1" marL="692150" rtl="0" algn="l">
              <a:lnSpc>
                <a:spcPct val="100000"/>
              </a:lnSpc>
              <a:spcBef>
                <a:spcPts val="600"/>
              </a:spcBef>
              <a:spcAft>
                <a:spcPts val="0"/>
              </a:spcAft>
              <a:buSzPts val="1120"/>
              <a:buChar char="●"/>
            </a:pPr>
            <a:r>
              <a:rPr lang="en-US" sz="1600"/>
              <a:t>Economic Gain Matrix</a:t>
            </a:r>
            <a:endParaRPr/>
          </a:p>
          <a:p>
            <a:pPr indent="-347663" lvl="1" marL="692150" rtl="0" algn="l">
              <a:lnSpc>
                <a:spcPct val="100000"/>
              </a:lnSpc>
              <a:spcBef>
                <a:spcPts val="600"/>
              </a:spcBef>
              <a:spcAft>
                <a:spcPts val="0"/>
              </a:spcAft>
              <a:buSzPts val="1120"/>
              <a:buChar char="●"/>
            </a:pPr>
            <a:r>
              <a:rPr lang="en-US" sz="1600"/>
              <a:t>Conditional Probability</a:t>
            </a:r>
            <a:endParaRPr/>
          </a:p>
          <a:p>
            <a:pPr indent="-347663" lvl="1" marL="692150" rtl="0" algn="l">
              <a:lnSpc>
                <a:spcPct val="100000"/>
              </a:lnSpc>
              <a:spcBef>
                <a:spcPts val="600"/>
              </a:spcBef>
              <a:spcAft>
                <a:spcPts val="0"/>
              </a:spcAft>
              <a:buSzPts val="1120"/>
              <a:buChar char="●"/>
            </a:pPr>
            <a:r>
              <a:rPr lang="en-US" sz="1600"/>
              <a:t>Decision Rule Construction</a:t>
            </a:r>
            <a:endParaRPr sz="1600"/>
          </a:p>
          <a:p>
            <a:pPr indent="-347663" lvl="1" marL="692150" rtl="0" algn="l">
              <a:lnSpc>
                <a:spcPct val="100000"/>
              </a:lnSpc>
              <a:spcBef>
                <a:spcPts val="600"/>
              </a:spcBef>
              <a:spcAft>
                <a:spcPts val="0"/>
              </a:spcAft>
              <a:buSzPts val="1120"/>
              <a:buChar char="●"/>
            </a:pPr>
            <a:r>
              <a:rPr lang="en-US" sz="1600"/>
              <a:t>Fair Game Assumption</a:t>
            </a:r>
            <a:endParaRPr/>
          </a:p>
          <a:p>
            <a:pPr indent="-347663" lvl="1" marL="692150" rtl="0" algn="l">
              <a:lnSpc>
                <a:spcPct val="100000"/>
              </a:lnSpc>
              <a:spcBef>
                <a:spcPts val="600"/>
              </a:spcBef>
              <a:spcAft>
                <a:spcPts val="0"/>
              </a:spcAft>
              <a:buSzPts val="1120"/>
              <a:buChar char="●"/>
            </a:pPr>
            <a:r>
              <a:rPr lang="en-US" sz="1600"/>
              <a:t>Bayes Decision </a:t>
            </a:r>
            <a:endParaRPr/>
          </a:p>
          <a:p>
            <a:pPr indent="-347663" lvl="1" marL="692150" rtl="0" algn="l">
              <a:lnSpc>
                <a:spcPct val="100000"/>
              </a:lnSpc>
              <a:spcBef>
                <a:spcPts val="600"/>
              </a:spcBef>
              <a:spcAft>
                <a:spcPts val="0"/>
              </a:spcAft>
              <a:buSzPts val="1120"/>
              <a:buChar char="●"/>
            </a:pPr>
            <a:r>
              <a:rPr lang="en-US" sz="1600"/>
              <a:t>Continuous Measurement   </a:t>
            </a:r>
            <a:endParaRPr/>
          </a:p>
          <a:p>
            <a:pPr indent="-342900" lvl="0" marL="342900" rtl="0" algn="l">
              <a:lnSpc>
                <a:spcPct val="100000"/>
              </a:lnSpc>
              <a:spcBef>
                <a:spcPts val="600"/>
              </a:spcBef>
              <a:spcAft>
                <a:spcPts val="0"/>
              </a:spcAft>
              <a:buSzPts val="1540"/>
              <a:buChar char="●"/>
            </a:pPr>
            <a:r>
              <a:rPr b="1" lang="en-US" sz="2200">
                <a:solidFill>
                  <a:srgbClr val="0070C0"/>
                </a:solidFill>
              </a:rPr>
              <a:t>4.3 Prior Probability</a:t>
            </a:r>
            <a:endParaRPr/>
          </a:p>
          <a:p>
            <a:pPr indent="-342900" lvl="0" marL="342900" rtl="0" algn="l">
              <a:lnSpc>
                <a:spcPct val="100000"/>
              </a:lnSpc>
              <a:spcBef>
                <a:spcPts val="600"/>
              </a:spcBef>
              <a:spcAft>
                <a:spcPts val="0"/>
              </a:spcAft>
              <a:buSzPts val="1540"/>
              <a:buChar char="●"/>
            </a:pPr>
            <a:r>
              <a:rPr b="1" lang="en-US" sz="2200">
                <a:solidFill>
                  <a:srgbClr val="0070C0"/>
                </a:solidFill>
              </a:rPr>
              <a:t>4.4 Economic Gain Matrix and the Decision Rule</a:t>
            </a:r>
            <a:endParaRPr/>
          </a:p>
          <a:p>
            <a:pPr indent="0" lvl="0" marL="0" rtl="0" algn="l">
              <a:lnSpc>
                <a:spcPct val="100000"/>
              </a:lnSpc>
              <a:spcBef>
                <a:spcPts val="600"/>
              </a:spcBef>
              <a:spcAft>
                <a:spcPts val="0"/>
              </a:spcAft>
              <a:buSzPts val="1540"/>
              <a:buFont typeface="Noto Sans Symbols"/>
              <a:buNone/>
            </a:pPr>
            <a:r>
              <a:t/>
            </a:r>
            <a:endParaRPr b="1" sz="2200">
              <a:solidFill>
                <a:srgbClr val="0070C0"/>
              </a:solidFill>
            </a:endParaRPr>
          </a:p>
          <a:p>
            <a:pPr indent="-280670" lvl="0" marL="342900" rtl="0" algn="l">
              <a:lnSpc>
                <a:spcPct val="100000"/>
              </a:lnSpc>
              <a:spcBef>
                <a:spcPts val="600"/>
              </a:spcBef>
              <a:spcAft>
                <a:spcPts val="0"/>
              </a:spcAft>
              <a:buSzPts val="980"/>
              <a:buNone/>
            </a:pPr>
            <a:r>
              <a:t/>
            </a:r>
            <a:endParaRPr b="1" sz="1400">
              <a:solidFill>
                <a:srgbClr val="0070C0"/>
              </a:solidFill>
            </a:endParaRPr>
          </a:p>
          <a:p>
            <a:pPr indent="-209550" lvl="0" marL="342900" rtl="0" algn="l">
              <a:lnSpc>
                <a:spcPct val="100000"/>
              </a:lnSpc>
              <a:spcBef>
                <a:spcPts val="600"/>
              </a:spcBef>
              <a:spcAft>
                <a:spcPts val="0"/>
              </a:spcAft>
              <a:buSzPts val="2100"/>
              <a:buNone/>
            </a:pPr>
            <a:r>
              <a:t/>
            </a:r>
            <a:endParaRPr/>
          </a:p>
        </p:txBody>
      </p:sp>
      <p:sp>
        <p:nvSpPr>
          <p:cNvPr id="87" name="Google Shape;87;p1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293" name="Google Shape;293;p33"/>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294" name="Google Shape;294;p3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295" name="Google Shape;295;p3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01" name="Google Shape;301;p3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Some notation</a:t>
            </a:r>
            <a:endParaRPr/>
          </a:p>
        </p:txBody>
      </p:sp>
      <p:sp>
        <p:nvSpPr>
          <p:cNvPr id="302" name="Google Shape;302;p34"/>
          <p:cNvSpPr txBox="1"/>
          <p:nvPr>
            <p:ph idx="1" type="body"/>
          </p:nvPr>
        </p:nvSpPr>
        <p:spPr>
          <a:xfrm>
            <a:off x="684213" y="1916113"/>
            <a:ext cx="8229600" cy="44116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Font typeface="Noto Sans Symbols"/>
              <a:buNone/>
            </a:pPr>
            <a:r>
              <a:rPr i="1" lang="en-US"/>
              <a:t>P(g, g)</a:t>
            </a:r>
            <a:r>
              <a:rPr lang="en-US"/>
              <a:t>: probability of true good, assigned good,</a:t>
            </a:r>
            <a:endParaRPr/>
          </a:p>
          <a:p>
            <a:pPr indent="-342900" lvl="0" marL="342900" rtl="0" algn="l">
              <a:lnSpc>
                <a:spcPct val="100000"/>
              </a:lnSpc>
              <a:spcBef>
                <a:spcPts val="600"/>
              </a:spcBef>
              <a:spcAft>
                <a:spcPts val="0"/>
              </a:spcAft>
              <a:buSzPts val="2100"/>
              <a:buFont typeface="Noto Sans Symbols"/>
              <a:buNone/>
            </a:pPr>
            <a:r>
              <a:rPr i="1" lang="en-US"/>
              <a:t>P(g, b)</a:t>
            </a:r>
            <a:r>
              <a:rPr lang="en-US"/>
              <a:t>: probability of true good, assigned bad,</a:t>
            </a:r>
            <a:endParaRPr/>
          </a:p>
          <a:p>
            <a:pPr indent="-342900" lvl="0" marL="342900" rtl="0" algn="l">
              <a:lnSpc>
                <a:spcPct val="100000"/>
              </a:lnSpc>
              <a:spcBef>
                <a:spcPts val="600"/>
              </a:spcBef>
              <a:spcAft>
                <a:spcPts val="0"/>
              </a:spcAft>
              <a:buSzPts val="2100"/>
              <a:buFont typeface="Noto Sans Symbols"/>
              <a:buNone/>
            </a:pPr>
            <a:r>
              <a:rPr lang="en-US"/>
              <a:t>...</a:t>
            </a:r>
            <a:endParaRPr/>
          </a:p>
          <a:p>
            <a:pPr indent="-342900" lvl="0" marL="342900" rtl="0" algn="l">
              <a:lnSpc>
                <a:spcPct val="100000"/>
              </a:lnSpc>
              <a:spcBef>
                <a:spcPts val="600"/>
              </a:spcBef>
              <a:spcAft>
                <a:spcPts val="0"/>
              </a:spcAft>
              <a:buSzPts val="2100"/>
              <a:buFont typeface="Noto Sans Symbols"/>
              <a:buNone/>
            </a:pPr>
            <a:r>
              <a:rPr i="1" lang="en-US"/>
              <a:t>e(g, g)</a:t>
            </a:r>
            <a:r>
              <a:rPr lang="en-US"/>
              <a:t>: economic consequence for event </a:t>
            </a:r>
            <a:r>
              <a:rPr i="1" lang="en-US"/>
              <a:t>(g, g)</a:t>
            </a:r>
            <a:r>
              <a:rPr lang="en-US"/>
              <a:t>,</a:t>
            </a:r>
            <a:endParaRPr/>
          </a:p>
          <a:p>
            <a:pPr indent="-342900" lvl="0" marL="342900" rtl="0" algn="l">
              <a:lnSpc>
                <a:spcPct val="100000"/>
              </a:lnSpc>
              <a:spcBef>
                <a:spcPts val="600"/>
              </a:spcBef>
              <a:spcAft>
                <a:spcPts val="0"/>
              </a:spcAft>
              <a:buSzPts val="2100"/>
              <a:buFont typeface="Noto Sans Symbols"/>
              <a:buNone/>
            </a:pPr>
            <a:r>
              <a:rPr lang="en-US"/>
              <a:t>…</a:t>
            </a:r>
            <a:endParaRPr/>
          </a:p>
          <a:p>
            <a:pPr indent="-342900" lvl="0" marL="342900" rtl="0" algn="l">
              <a:lnSpc>
                <a:spcPct val="100000"/>
              </a:lnSpc>
              <a:spcBef>
                <a:spcPts val="600"/>
              </a:spcBef>
              <a:spcAft>
                <a:spcPts val="0"/>
              </a:spcAft>
              <a:buSzPts val="2100"/>
              <a:buFont typeface="Noto Sans Symbols"/>
              <a:buNone/>
            </a:pPr>
            <a:r>
              <a:rPr i="1" lang="en-US"/>
              <a:t>e</a:t>
            </a:r>
            <a:r>
              <a:rPr lang="en-US"/>
              <a:t> positive: profit consequence</a:t>
            </a:r>
            <a:endParaRPr/>
          </a:p>
          <a:p>
            <a:pPr indent="-342900" lvl="0" marL="342900" rtl="0" algn="l">
              <a:lnSpc>
                <a:spcPct val="100000"/>
              </a:lnSpc>
              <a:spcBef>
                <a:spcPts val="600"/>
              </a:spcBef>
              <a:spcAft>
                <a:spcPts val="0"/>
              </a:spcAft>
              <a:buSzPts val="2100"/>
              <a:buFont typeface="Noto Sans Symbols"/>
              <a:buNone/>
            </a:pPr>
            <a:r>
              <a:rPr i="1" lang="en-US"/>
              <a:t>e</a:t>
            </a:r>
            <a:r>
              <a:rPr lang="en-US"/>
              <a:t> negative: loss consequence</a:t>
            </a:r>
            <a:endParaRPr/>
          </a:p>
          <a:p>
            <a:pPr indent="-342900" lvl="0" marL="342900" rtl="0" algn="l">
              <a:lnSpc>
                <a:spcPct val="100000"/>
              </a:lnSpc>
              <a:spcBef>
                <a:spcPts val="600"/>
              </a:spcBef>
              <a:spcAft>
                <a:spcPts val="0"/>
              </a:spcAft>
              <a:buSzPts val="2100"/>
              <a:buFont typeface="Noto Sans Symbols"/>
              <a:buNone/>
            </a:pPr>
            <a:r>
              <a:t/>
            </a:r>
            <a:endParaRPr/>
          </a:p>
        </p:txBody>
      </p:sp>
      <p:sp>
        <p:nvSpPr>
          <p:cNvPr id="303" name="Google Shape;303;p3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10" name="Google Shape;310;p3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profit per object</a:t>
            </a:r>
            <a:endParaRPr/>
          </a:p>
        </p:txBody>
      </p:sp>
      <p:sp>
        <p:nvSpPr>
          <p:cNvPr id="311" name="Google Shape;311;p3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Fraction of good objects manufactured</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Fraction of bad objects manufactured</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Expected profit per object</a:t>
            </a:r>
            <a:endParaRPr/>
          </a:p>
          <a:p>
            <a:pPr indent="0" lvl="0" marL="0" rtl="0" algn="l">
              <a:lnSpc>
                <a:spcPct val="100000"/>
              </a:lnSpc>
              <a:spcBef>
                <a:spcPts val="600"/>
              </a:spcBef>
              <a:spcAft>
                <a:spcPts val="0"/>
              </a:spcAft>
              <a:buSzPts val="2100"/>
              <a:buFont typeface="Noto Sans Symbols"/>
              <a:buNone/>
            </a:pPr>
            <a:r>
              <a:t/>
            </a:r>
            <a:endParaRPr/>
          </a:p>
        </p:txBody>
      </p:sp>
      <p:pic>
        <p:nvPicPr>
          <p:cNvPr id="312" name="Google Shape;312;p35"/>
          <p:cNvPicPr preferRelativeResize="0"/>
          <p:nvPr/>
        </p:nvPicPr>
        <p:blipFill rotWithShape="1">
          <a:blip r:embed="rId3">
            <a:alphaModFix/>
          </a:blip>
          <a:srcRect b="0" l="0" r="0" t="0"/>
          <a:stretch/>
        </p:blipFill>
        <p:spPr>
          <a:xfrm>
            <a:off x="2195513" y="2636838"/>
            <a:ext cx="4248150" cy="476250"/>
          </a:xfrm>
          <a:prstGeom prst="rect">
            <a:avLst/>
          </a:prstGeom>
          <a:noFill/>
          <a:ln>
            <a:noFill/>
          </a:ln>
        </p:spPr>
      </p:pic>
      <p:pic>
        <p:nvPicPr>
          <p:cNvPr id="313" name="Google Shape;313;p35"/>
          <p:cNvPicPr preferRelativeResize="0"/>
          <p:nvPr/>
        </p:nvPicPr>
        <p:blipFill rotWithShape="1">
          <a:blip r:embed="rId4">
            <a:alphaModFix/>
          </a:blip>
          <a:srcRect b="0" l="0" r="0" t="0"/>
          <a:stretch/>
        </p:blipFill>
        <p:spPr>
          <a:xfrm>
            <a:off x="2195513" y="3722688"/>
            <a:ext cx="4162425" cy="476250"/>
          </a:xfrm>
          <a:prstGeom prst="rect">
            <a:avLst/>
          </a:prstGeom>
          <a:noFill/>
          <a:ln>
            <a:noFill/>
          </a:ln>
        </p:spPr>
      </p:pic>
      <p:pic>
        <p:nvPicPr>
          <p:cNvPr id="314" name="Google Shape;314;p35"/>
          <p:cNvPicPr preferRelativeResize="0"/>
          <p:nvPr/>
        </p:nvPicPr>
        <p:blipFill rotWithShape="1">
          <a:blip r:embed="rId5">
            <a:alphaModFix/>
          </a:blip>
          <a:srcRect b="0" l="0" r="0" t="0"/>
          <a:stretch/>
        </p:blipFill>
        <p:spPr>
          <a:xfrm>
            <a:off x="1476375" y="4876800"/>
            <a:ext cx="5876925" cy="476250"/>
          </a:xfrm>
          <a:prstGeom prst="rect">
            <a:avLst/>
          </a:prstGeom>
          <a:noFill/>
          <a:ln>
            <a:noFill/>
          </a:ln>
        </p:spPr>
      </p:pic>
      <p:pic>
        <p:nvPicPr>
          <p:cNvPr id="315" name="Google Shape;315;p35"/>
          <p:cNvPicPr preferRelativeResize="0"/>
          <p:nvPr/>
        </p:nvPicPr>
        <p:blipFill rotWithShape="1">
          <a:blip r:embed="rId6">
            <a:alphaModFix/>
          </a:blip>
          <a:srcRect b="0" l="0" r="0" t="0"/>
          <a:stretch/>
        </p:blipFill>
        <p:spPr>
          <a:xfrm>
            <a:off x="2324100" y="5516563"/>
            <a:ext cx="5200650" cy="476250"/>
          </a:xfrm>
          <a:prstGeom prst="rect">
            <a:avLst/>
          </a:prstGeom>
          <a:noFill/>
          <a:ln>
            <a:noFill/>
          </a:ln>
        </p:spPr>
      </p:pic>
      <p:sp>
        <p:nvSpPr>
          <p:cNvPr id="316" name="Google Shape;316;p3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3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a:t>
            </a:r>
            <a:endParaRPr/>
          </a:p>
        </p:txBody>
      </p:sp>
      <p:sp>
        <p:nvSpPr>
          <p:cNvPr id="323" name="Google Shape;323;p3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24" name="Google Shape;324;p36"/>
          <p:cNvSpPr txBox="1"/>
          <p:nvPr>
            <p:ph idx="1" type="body"/>
          </p:nvPr>
        </p:nvSpPr>
        <p:spPr>
          <a:xfrm>
            <a:off x="914400" y="1992313"/>
            <a:ext cx="8229600" cy="4411662"/>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a:p>
            <a:pPr indent="0" lvl="0" marL="0" rtl="0" algn="ctr">
              <a:lnSpc>
                <a:spcPct val="100000"/>
              </a:lnSpc>
              <a:spcBef>
                <a:spcPts val="600"/>
              </a:spcBef>
              <a:spcAft>
                <a:spcPts val="0"/>
              </a:spcAft>
              <a:buSzPts val="2100"/>
              <a:buFont typeface="Noto Sans Symbols"/>
              <a:buNone/>
            </a:pPr>
            <a:r>
              <a:t/>
            </a:r>
            <a:endParaRPr/>
          </a:p>
          <a:p>
            <a:pPr indent="0" lvl="0" marL="0" rtl="0" algn="ctr">
              <a:lnSpc>
                <a:spcPct val="100000"/>
              </a:lnSpc>
              <a:spcBef>
                <a:spcPts val="800"/>
              </a:spcBef>
              <a:spcAft>
                <a:spcPts val="0"/>
              </a:spcAft>
              <a:buSzPts val="2800"/>
              <a:buFont typeface="Noto Sans Symbols"/>
              <a:buNone/>
            </a:pPr>
            <a:r>
              <a:t/>
            </a:r>
            <a:endParaRPr sz="4000">
              <a:solidFill>
                <a:srgbClr val="FFC000"/>
              </a:solidFill>
              <a:latin typeface="Arial"/>
              <a:ea typeface="Arial"/>
              <a:cs typeface="Arial"/>
              <a:sym typeface="Arial"/>
            </a:endParaRPr>
          </a:p>
        </p:txBody>
      </p:sp>
      <p:cxnSp>
        <p:nvCxnSpPr>
          <p:cNvPr id="325" name="Google Shape;325;p36"/>
          <p:cNvCxnSpPr/>
          <p:nvPr/>
        </p:nvCxnSpPr>
        <p:spPr>
          <a:xfrm rot="10800000">
            <a:off x="4643438" y="4017963"/>
            <a:ext cx="0" cy="720725"/>
          </a:xfrm>
          <a:prstGeom prst="straightConnector1">
            <a:avLst/>
          </a:prstGeom>
          <a:noFill/>
          <a:ln cap="flat" cmpd="sng" w="19050">
            <a:solidFill>
              <a:srgbClr val="000000"/>
            </a:solidFill>
            <a:prstDash val="solid"/>
            <a:miter lim="800000"/>
            <a:headEnd len="sm" w="sm" type="none"/>
            <a:tailEnd len="med" w="med" type="stealth"/>
          </a:ln>
        </p:spPr>
      </p:cxnSp>
      <p:sp>
        <p:nvSpPr>
          <p:cNvPr id="326" name="Google Shape;326;p36"/>
          <p:cNvSpPr txBox="1"/>
          <p:nvPr/>
        </p:nvSpPr>
        <p:spPr>
          <a:xfrm>
            <a:off x="3851275" y="4845050"/>
            <a:ext cx="2016125" cy="553957"/>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“given’’ </a:t>
            </a:r>
            <a:endParaRPr b="0" i="0" sz="3000" u="none" cap="none" strike="noStrike">
              <a:solidFill>
                <a:schemeClr val="dk1"/>
              </a:solidFill>
              <a:latin typeface="Arial"/>
              <a:ea typeface="Arial"/>
              <a:cs typeface="Arial"/>
              <a:sym typeface="Arial"/>
            </a:endParaRPr>
          </a:p>
        </p:txBody>
      </p:sp>
      <p:cxnSp>
        <p:nvCxnSpPr>
          <p:cNvPr id="327" name="Google Shape;327;p36"/>
          <p:cNvCxnSpPr/>
          <p:nvPr/>
        </p:nvCxnSpPr>
        <p:spPr>
          <a:xfrm rot="10800000">
            <a:off x="5422900" y="3846513"/>
            <a:ext cx="444500" cy="619125"/>
          </a:xfrm>
          <a:prstGeom prst="straightConnector1">
            <a:avLst/>
          </a:prstGeom>
          <a:noFill/>
          <a:ln cap="flat" cmpd="sng" w="19050">
            <a:solidFill>
              <a:srgbClr val="000000"/>
            </a:solidFill>
            <a:prstDash val="solid"/>
            <a:miter lim="800000"/>
            <a:headEnd len="sm" w="sm" type="none"/>
            <a:tailEnd len="med" w="med" type="stealth"/>
          </a:ln>
        </p:spPr>
      </p:cxnSp>
      <p:sp>
        <p:nvSpPr>
          <p:cNvPr id="328" name="Google Shape;328;p36"/>
          <p:cNvSpPr txBox="1"/>
          <p:nvPr/>
        </p:nvSpPr>
        <p:spPr>
          <a:xfrm>
            <a:off x="5422900" y="4562475"/>
            <a:ext cx="3600450" cy="1016000"/>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“Event that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already happened’’ </a:t>
            </a:r>
            <a:endParaRPr b="0" i="0" sz="3000" u="none" cap="none" strike="noStrike">
              <a:solidFill>
                <a:schemeClr val="dk1"/>
              </a:solidFill>
              <a:latin typeface="Arial"/>
              <a:ea typeface="Arial"/>
              <a:cs typeface="Arial"/>
              <a:sym typeface="Arial"/>
            </a:endParaRPr>
          </a:p>
        </p:txBody>
      </p:sp>
      <p:pic>
        <p:nvPicPr>
          <p:cNvPr id="329" name="Google Shape;329;p36"/>
          <p:cNvPicPr preferRelativeResize="0"/>
          <p:nvPr/>
        </p:nvPicPr>
        <p:blipFill rotWithShape="1">
          <a:blip r:embed="rId3">
            <a:alphaModFix/>
          </a:blip>
          <a:srcRect b="0" l="0" r="0" t="0"/>
          <a:stretch/>
        </p:blipFill>
        <p:spPr>
          <a:xfrm>
            <a:off x="2411413" y="2701925"/>
            <a:ext cx="3810000" cy="1266825"/>
          </a:xfrm>
          <a:prstGeom prst="rect">
            <a:avLst/>
          </a:prstGeom>
          <a:noFill/>
          <a:ln>
            <a:noFill/>
          </a:ln>
        </p:spPr>
      </p:pic>
      <p:sp>
        <p:nvSpPr>
          <p:cNvPr id="330" name="Google Shape;330;p3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 (cont.)</a:t>
            </a:r>
            <a:endParaRPr/>
          </a:p>
        </p:txBody>
      </p:sp>
      <p:sp>
        <p:nvSpPr>
          <p:cNvPr id="337" name="Google Shape;337;p3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38" name="Google Shape;338;p37"/>
          <p:cNvSpPr txBox="1"/>
          <p:nvPr>
            <p:ph idx="1" type="body"/>
          </p:nvPr>
        </p:nvSpPr>
        <p:spPr>
          <a:xfrm>
            <a:off x="1377950" y="2276475"/>
            <a:ext cx="6388100" cy="3336925"/>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a:p>
            <a:pPr indent="0" lvl="0" marL="0" rtl="0" algn="ctr">
              <a:lnSpc>
                <a:spcPct val="100000"/>
              </a:lnSpc>
              <a:spcBef>
                <a:spcPts val="600"/>
              </a:spcBef>
              <a:spcAft>
                <a:spcPts val="0"/>
              </a:spcAft>
              <a:buSzPts val="2100"/>
              <a:buFont typeface="Noto Sans Symbols"/>
              <a:buNone/>
            </a:pPr>
            <a:r>
              <a:t/>
            </a:r>
            <a:endParaRPr/>
          </a:p>
          <a:p>
            <a:pPr indent="0" lvl="0" marL="0" rtl="0" algn="ctr">
              <a:lnSpc>
                <a:spcPct val="100000"/>
              </a:lnSpc>
              <a:spcBef>
                <a:spcPts val="800"/>
              </a:spcBef>
              <a:spcAft>
                <a:spcPts val="0"/>
              </a:spcAft>
              <a:buSzPts val="2800"/>
              <a:buFont typeface="Noto Sans Symbols"/>
              <a:buNone/>
            </a:pPr>
            <a:r>
              <a:t/>
            </a:r>
            <a:endParaRPr sz="4000">
              <a:solidFill>
                <a:srgbClr val="FFC000"/>
              </a:solidFill>
              <a:latin typeface="Arial"/>
              <a:ea typeface="Arial"/>
              <a:cs typeface="Arial"/>
              <a:sym typeface="Arial"/>
            </a:endParaRPr>
          </a:p>
        </p:txBody>
      </p:sp>
      <p:pic>
        <p:nvPicPr>
          <p:cNvPr id="339" name="Google Shape;339;p37"/>
          <p:cNvPicPr preferRelativeResize="0"/>
          <p:nvPr/>
        </p:nvPicPr>
        <p:blipFill rotWithShape="1">
          <a:blip r:embed="rId3">
            <a:alphaModFix/>
          </a:blip>
          <a:srcRect b="0" l="0" r="0" t="0"/>
          <a:stretch/>
        </p:blipFill>
        <p:spPr>
          <a:xfrm>
            <a:off x="2916238" y="3770313"/>
            <a:ext cx="3535362" cy="2322512"/>
          </a:xfrm>
          <a:prstGeom prst="rect">
            <a:avLst/>
          </a:prstGeom>
          <a:noFill/>
          <a:ln>
            <a:noFill/>
          </a:ln>
        </p:spPr>
      </p:pic>
      <p:sp>
        <p:nvSpPr>
          <p:cNvPr id="340" name="Google Shape;340;p37"/>
          <p:cNvSpPr/>
          <p:nvPr/>
        </p:nvSpPr>
        <p:spPr>
          <a:xfrm>
            <a:off x="4117975" y="3770313"/>
            <a:ext cx="2344738" cy="2322512"/>
          </a:xfrm>
          <a:prstGeom prst="ellipse">
            <a:avLst/>
          </a:prstGeom>
          <a:noFill/>
          <a:ln cap="flat" cmpd="sng" w="28575">
            <a:solidFill>
              <a:srgbClr val="3E1C4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1" name="Google Shape;341;p37"/>
          <p:cNvSpPr/>
          <p:nvPr/>
        </p:nvSpPr>
        <p:spPr>
          <a:xfrm>
            <a:off x="4660900" y="3952875"/>
            <a:ext cx="574675" cy="1970088"/>
          </a:xfrm>
          <a:custGeom>
            <a:rect b="b" l="l" r="r" t="t"/>
            <a:pathLst>
              <a:path extrusionOk="0" h="1969695" w="574675">
                <a:moveTo>
                  <a:pt x="25400" y="3506"/>
                </a:moveTo>
                <a:cubicBezTo>
                  <a:pt x="30692" y="2448"/>
                  <a:pt x="36069" y="-1089"/>
                  <a:pt x="41275" y="331"/>
                </a:cubicBezTo>
                <a:cubicBezTo>
                  <a:pt x="48638" y="2339"/>
                  <a:pt x="60325" y="13031"/>
                  <a:pt x="60325" y="13031"/>
                </a:cubicBezTo>
                <a:cubicBezTo>
                  <a:pt x="62442" y="16206"/>
                  <a:pt x="63695" y="20172"/>
                  <a:pt x="66675" y="22556"/>
                </a:cubicBezTo>
                <a:cubicBezTo>
                  <a:pt x="69288" y="24647"/>
                  <a:pt x="73153" y="24346"/>
                  <a:pt x="76200" y="25731"/>
                </a:cubicBezTo>
                <a:cubicBezTo>
                  <a:pt x="84818" y="29648"/>
                  <a:pt x="92620" y="35438"/>
                  <a:pt x="101600" y="38431"/>
                </a:cubicBezTo>
                <a:cubicBezTo>
                  <a:pt x="104775" y="39489"/>
                  <a:pt x="108199" y="39981"/>
                  <a:pt x="111125" y="41606"/>
                </a:cubicBezTo>
                <a:cubicBezTo>
                  <a:pt x="117796" y="45312"/>
                  <a:pt x="123825" y="50073"/>
                  <a:pt x="130175" y="54306"/>
                </a:cubicBezTo>
                <a:lnTo>
                  <a:pt x="139700" y="60656"/>
                </a:lnTo>
                <a:cubicBezTo>
                  <a:pt x="141817" y="63831"/>
                  <a:pt x="143352" y="67483"/>
                  <a:pt x="146050" y="70181"/>
                </a:cubicBezTo>
                <a:cubicBezTo>
                  <a:pt x="148748" y="72879"/>
                  <a:pt x="153132" y="73600"/>
                  <a:pt x="155575" y="76531"/>
                </a:cubicBezTo>
                <a:cubicBezTo>
                  <a:pt x="158605" y="80167"/>
                  <a:pt x="159577" y="85122"/>
                  <a:pt x="161925" y="89231"/>
                </a:cubicBezTo>
                <a:cubicBezTo>
                  <a:pt x="166201" y="96714"/>
                  <a:pt x="172933" y="104642"/>
                  <a:pt x="177800" y="111456"/>
                </a:cubicBezTo>
                <a:cubicBezTo>
                  <a:pt x="180018" y="114561"/>
                  <a:pt x="181707" y="118050"/>
                  <a:pt x="184150" y="120981"/>
                </a:cubicBezTo>
                <a:cubicBezTo>
                  <a:pt x="199661" y="139595"/>
                  <a:pt x="187145" y="122585"/>
                  <a:pt x="203200" y="136856"/>
                </a:cubicBezTo>
                <a:cubicBezTo>
                  <a:pt x="235822" y="165854"/>
                  <a:pt x="210157" y="147844"/>
                  <a:pt x="231775" y="162256"/>
                </a:cubicBezTo>
                <a:cubicBezTo>
                  <a:pt x="233892" y="165431"/>
                  <a:pt x="235427" y="169083"/>
                  <a:pt x="238125" y="171781"/>
                </a:cubicBezTo>
                <a:cubicBezTo>
                  <a:pt x="240823" y="174479"/>
                  <a:pt x="245137" y="175259"/>
                  <a:pt x="247650" y="178131"/>
                </a:cubicBezTo>
                <a:cubicBezTo>
                  <a:pt x="252676" y="183874"/>
                  <a:pt x="254954" y="191785"/>
                  <a:pt x="260350" y="197181"/>
                </a:cubicBezTo>
                <a:lnTo>
                  <a:pt x="279400" y="216231"/>
                </a:lnTo>
                <a:cubicBezTo>
                  <a:pt x="282575" y="219406"/>
                  <a:pt x="286434" y="222020"/>
                  <a:pt x="288925" y="225756"/>
                </a:cubicBezTo>
                <a:cubicBezTo>
                  <a:pt x="303742" y="247981"/>
                  <a:pt x="295275" y="240573"/>
                  <a:pt x="311150" y="251156"/>
                </a:cubicBezTo>
                <a:cubicBezTo>
                  <a:pt x="317222" y="269372"/>
                  <a:pt x="309977" y="252369"/>
                  <a:pt x="323850" y="270206"/>
                </a:cubicBezTo>
                <a:cubicBezTo>
                  <a:pt x="328535" y="276230"/>
                  <a:pt x="332317" y="282906"/>
                  <a:pt x="336550" y="289256"/>
                </a:cubicBezTo>
                <a:cubicBezTo>
                  <a:pt x="345835" y="303184"/>
                  <a:pt x="340610" y="295728"/>
                  <a:pt x="352425" y="311481"/>
                </a:cubicBezTo>
                <a:cubicBezTo>
                  <a:pt x="353483" y="314656"/>
                  <a:pt x="354103" y="318013"/>
                  <a:pt x="355600" y="321006"/>
                </a:cubicBezTo>
                <a:cubicBezTo>
                  <a:pt x="360020" y="329847"/>
                  <a:pt x="364453" y="333034"/>
                  <a:pt x="371475" y="340056"/>
                </a:cubicBezTo>
                <a:cubicBezTo>
                  <a:pt x="375037" y="350742"/>
                  <a:pt x="374723" y="351296"/>
                  <a:pt x="381000" y="362281"/>
                </a:cubicBezTo>
                <a:cubicBezTo>
                  <a:pt x="382893" y="365594"/>
                  <a:pt x="385523" y="368456"/>
                  <a:pt x="387350" y="371806"/>
                </a:cubicBezTo>
                <a:cubicBezTo>
                  <a:pt x="391883" y="380116"/>
                  <a:pt x="396534" y="388417"/>
                  <a:pt x="400050" y="397206"/>
                </a:cubicBezTo>
                <a:cubicBezTo>
                  <a:pt x="403872" y="406760"/>
                  <a:pt x="407411" y="416882"/>
                  <a:pt x="412750" y="425781"/>
                </a:cubicBezTo>
                <a:cubicBezTo>
                  <a:pt x="416677" y="432325"/>
                  <a:pt x="421217" y="438481"/>
                  <a:pt x="425450" y="444831"/>
                </a:cubicBezTo>
                <a:cubicBezTo>
                  <a:pt x="427567" y="448006"/>
                  <a:pt x="430593" y="450736"/>
                  <a:pt x="431800" y="454356"/>
                </a:cubicBezTo>
                <a:cubicBezTo>
                  <a:pt x="432858" y="457531"/>
                  <a:pt x="433478" y="460888"/>
                  <a:pt x="434975" y="463881"/>
                </a:cubicBezTo>
                <a:cubicBezTo>
                  <a:pt x="436682" y="467294"/>
                  <a:pt x="439618" y="469993"/>
                  <a:pt x="441325" y="473406"/>
                </a:cubicBezTo>
                <a:cubicBezTo>
                  <a:pt x="442822" y="476399"/>
                  <a:pt x="443003" y="479938"/>
                  <a:pt x="444500" y="482931"/>
                </a:cubicBezTo>
                <a:cubicBezTo>
                  <a:pt x="446207" y="486344"/>
                  <a:pt x="448957" y="489143"/>
                  <a:pt x="450850" y="492456"/>
                </a:cubicBezTo>
                <a:cubicBezTo>
                  <a:pt x="453198" y="496565"/>
                  <a:pt x="454765" y="501097"/>
                  <a:pt x="457200" y="505156"/>
                </a:cubicBezTo>
                <a:cubicBezTo>
                  <a:pt x="461127" y="511700"/>
                  <a:pt x="469900" y="524206"/>
                  <a:pt x="469900" y="524206"/>
                </a:cubicBezTo>
                <a:cubicBezTo>
                  <a:pt x="470917" y="528275"/>
                  <a:pt x="473973" y="541876"/>
                  <a:pt x="476250" y="546431"/>
                </a:cubicBezTo>
                <a:cubicBezTo>
                  <a:pt x="477957" y="549844"/>
                  <a:pt x="480483" y="552781"/>
                  <a:pt x="482600" y="555956"/>
                </a:cubicBezTo>
                <a:cubicBezTo>
                  <a:pt x="484717" y="564423"/>
                  <a:pt x="486190" y="573077"/>
                  <a:pt x="488950" y="581356"/>
                </a:cubicBezTo>
                <a:cubicBezTo>
                  <a:pt x="490008" y="584531"/>
                  <a:pt x="491313" y="587634"/>
                  <a:pt x="492125" y="590881"/>
                </a:cubicBezTo>
                <a:cubicBezTo>
                  <a:pt x="493434" y="596116"/>
                  <a:pt x="493880" y="601550"/>
                  <a:pt x="495300" y="606756"/>
                </a:cubicBezTo>
                <a:cubicBezTo>
                  <a:pt x="497061" y="613214"/>
                  <a:pt x="497937" y="620237"/>
                  <a:pt x="501650" y="625806"/>
                </a:cubicBezTo>
                <a:cubicBezTo>
                  <a:pt x="503767" y="628981"/>
                  <a:pt x="506293" y="631918"/>
                  <a:pt x="508000" y="635331"/>
                </a:cubicBezTo>
                <a:cubicBezTo>
                  <a:pt x="521156" y="661642"/>
                  <a:pt x="509281" y="641496"/>
                  <a:pt x="517525" y="660731"/>
                </a:cubicBezTo>
                <a:cubicBezTo>
                  <a:pt x="519389" y="665081"/>
                  <a:pt x="522117" y="669037"/>
                  <a:pt x="523875" y="673431"/>
                </a:cubicBezTo>
                <a:cubicBezTo>
                  <a:pt x="539568" y="712665"/>
                  <a:pt x="521683" y="675397"/>
                  <a:pt x="536575" y="705181"/>
                </a:cubicBezTo>
                <a:cubicBezTo>
                  <a:pt x="544883" y="755029"/>
                  <a:pt x="533521" y="692967"/>
                  <a:pt x="546100" y="743281"/>
                </a:cubicBezTo>
                <a:cubicBezTo>
                  <a:pt x="548602" y="753289"/>
                  <a:pt x="549034" y="756396"/>
                  <a:pt x="552450" y="765506"/>
                </a:cubicBezTo>
                <a:cubicBezTo>
                  <a:pt x="555658" y="774060"/>
                  <a:pt x="559573" y="782098"/>
                  <a:pt x="561975" y="790906"/>
                </a:cubicBezTo>
                <a:cubicBezTo>
                  <a:pt x="568756" y="815770"/>
                  <a:pt x="567724" y="812700"/>
                  <a:pt x="571500" y="835356"/>
                </a:cubicBezTo>
                <a:cubicBezTo>
                  <a:pt x="574751" y="926391"/>
                  <a:pt x="576615" y="912885"/>
                  <a:pt x="571500" y="997281"/>
                </a:cubicBezTo>
                <a:cubicBezTo>
                  <a:pt x="569768" y="1025866"/>
                  <a:pt x="570135" y="1021792"/>
                  <a:pt x="565150" y="1041731"/>
                </a:cubicBezTo>
                <a:cubicBezTo>
                  <a:pt x="564092" y="1052314"/>
                  <a:pt x="563592" y="1062969"/>
                  <a:pt x="561975" y="1073481"/>
                </a:cubicBezTo>
                <a:cubicBezTo>
                  <a:pt x="561466" y="1076789"/>
                  <a:pt x="559719" y="1079788"/>
                  <a:pt x="558800" y="1083006"/>
                </a:cubicBezTo>
                <a:cubicBezTo>
                  <a:pt x="557601" y="1087202"/>
                  <a:pt x="556683" y="1091473"/>
                  <a:pt x="555625" y="1095706"/>
                </a:cubicBezTo>
                <a:cubicBezTo>
                  <a:pt x="554567" y="1107348"/>
                  <a:pt x="553900" y="1119032"/>
                  <a:pt x="552450" y="1130631"/>
                </a:cubicBezTo>
                <a:cubicBezTo>
                  <a:pt x="551781" y="1135986"/>
                  <a:pt x="550240" y="1141197"/>
                  <a:pt x="549275" y="1146506"/>
                </a:cubicBezTo>
                <a:cubicBezTo>
                  <a:pt x="548123" y="1152840"/>
                  <a:pt x="546951" y="1159175"/>
                  <a:pt x="546100" y="1165556"/>
                </a:cubicBezTo>
                <a:cubicBezTo>
                  <a:pt x="544833" y="1175056"/>
                  <a:pt x="544420" y="1184665"/>
                  <a:pt x="542925" y="1194131"/>
                </a:cubicBezTo>
                <a:cubicBezTo>
                  <a:pt x="541242" y="1204792"/>
                  <a:pt x="538349" y="1215235"/>
                  <a:pt x="536575" y="1225881"/>
                </a:cubicBezTo>
                <a:cubicBezTo>
                  <a:pt x="535517" y="1232231"/>
                  <a:pt x="534797" y="1238647"/>
                  <a:pt x="533400" y="1244931"/>
                </a:cubicBezTo>
                <a:cubicBezTo>
                  <a:pt x="532674" y="1248198"/>
                  <a:pt x="530978" y="1251195"/>
                  <a:pt x="530225" y="1254456"/>
                </a:cubicBezTo>
                <a:cubicBezTo>
                  <a:pt x="523406" y="1284004"/>
                  <a:pt x="525176" y="1280639"/>
                  <a:pt x="520700" y="1305256"/>
                </a:cubicBezTo>
                <a:cubicBezTo>
                  <a:pt x="519063" y="1314258"/>
                  <a:pt x="516898" y="1324913"/>
                  <a:pt x="514350" y="1333831"/>
                </a:cubicBezTo>
                <a:cubicBezTo>
                  <a:pt x="513431" y="1337049"/>
                  <a:pt x="512672" y="1340363"/>
                  <a:pt x="511175" y="1343356"/>
                </a:cubicBezTo>
                <a:cubicBezTo>
                  <a:pt x="509468" y="1346769"/>
                  <a:pt x="506942" y="1349706"/>
                  <a:pt x="504825" y="1352881"/>
                </a:cubicBezTo>
                <a:cubicBezTo>
                  <a:pt x="503767" y="1357114"/>
                  <a:pt x="503182" y="1361495"/>
                  <a:pt x="501650" y="1365581"/>
                </a:cubicBezTo>
                <a:cubicBezTo>
                  <a:pt x="499988" y="1370013"/>
                  <a:pt x="496660" y="1373748"/>
                  <a:pt x="495300" y="1378281"/>
                </a:cubicBezTo>
                <a:cubicBezTo>
                  <a:pt x="493450" y="1384447"/>
                  <a:pt x="493522" y="1391047"/>
                  <a:pt x="492125" y="1397331"/>
                </a:cubicBezTo>
                <a:cubicBezTo>
                  <a:pt x="491399" y="1400598"/>
                  <a:pt x="489869" y="1403638"/>
                  <a:pt x="488950" y="1406856"/>
                </a:cubicBezTo>
                <a:cubicBezTo>
                  <a:pt x="487751" y="1411052"/>
                  <a:pt x="487494" y="1415545"/>
                  <a:pt x="485775" y="1419556"/>
                </a:cubicBezTo>
                <a:cubicBezTo>
                  <a:pt x="484272" y="1423063"/>
                  <a:pt x="481542" y="1425906"/>
                  <a:pt x="479425" y="1429081"/>
                </a:cubicBezTo>
                <a:cubicBezTo>
                  <a:pt x="478367" y="1433314"/>
                  <a:pt x="477969" y="1437770"/>
                  <a:pt x="476250" y="1441781"/>
                </a:cubicBezTo>
                <a:cubicBezTo>
                  <a:pt x="474747" y="1445288"/>
                  <a:pt x="471793" y="1447993"/>
                  <a:pt x="469900" y="1451306"/>
                </a:cubicBezTo>
                <a:cubicBezTo>
                  <a:pt x="467552" y="1455415"/>
                  <a:pt x="466058" y="1459992"/>
                  <a:pt x="463550" y="1464006"/>
                </a:cubicBezTo>
                <a:cubicBezTo>
                  <a:pt x="459955" y="1469759"/>
                  <a:pt x="451033" y="1479514"/>
                  <a:pt x="447675" y="1486231"/>
                </a:cubicBezTo>
                <a:cubicBezTo>
                  <a:pt x="446178" y="1489224"/>
                  <a:pt x="446125" y="1492830"/>
                  <a:pt x="444500" y="1495756"/>
                </a:cubicBezTo>
                <a:cubicBezTo>
                  <a:pt x="440794" y="1502427"/>
                  <a:pt x="436033" y="1508456"/>
                  <a:pt x="431800" y="1514806"/>
                </a:cubicBezTo>
                <a:lnTo>
                  <a:pt x="425450" y="1524331"/>
                </a:lnTo>
                <a:cubicBezTo>
                  <a:pt x="423333" y="1527506"/>
                  <a:pt x="420307" y="1530236"/>
                  <a:pt x="419100" y="1533856"/>
                </a:cubicBezTo>
                <a:cubicBezTo>
                  <a:pt x="414505" y="1547641"/>
                  <a:pt x="418292" y="1541014"/>
                  <a:pt x="406400" y="1552906"/>
                </a:cubicBezTo>
                <a:cubicBezTo>
                  <a:pt x="399792" y="1579337"/>
                  <a:pt x="407838" y="1553205"/>
                  <a:pt x="396875" y="1575131"/>
                </a:cubicBezTo>
                <a:cubicBezTo>
                  <a:pt x="395378" y="1578124"/>
                  <a:pt x="394875" y="1581522"/>
                  <a:pt x="393700" y="1584656"/>
                </a:cubicBezTo>
                <a:cubicBezTo>
                  <a:pt x="388678" y="1598047"/>
                  <a:pt x="384960" y="1606738"/>
                  <a:pt x="377825" y="1619581"/>
                </a:cubicBezTo>
                <a:cubicBezTo>
                  <a:pt x="375972" y="1622917"/>
                  <a:pt x="374010" y="1626254"/>
                  <a:pt x="371475" y="1629106"/>
                </a:cubicBezTo>
                <a:cubicBezTo>
                  <a:pt x="365509" y="1635818"/>
                  <a:pt x="357406" y="1640684"/>
                  <a:pt x="352425" y="1648156"/>
                </a:cubicBezTo>
                <a:cubicBezTo>
                  <a:pt x="337460" y="1670604"/>
                  <a:pt x="356241" y="1642814"/>
                  <a:pt x="336550" y="1670381"/>
                </a:cubicBezTo>
                <a:cubicBezTo>
                  <a:pt x="334332" y="1673486"/>
                  <a:pt x="332418" y="1676801"/>
                  <a:pt x="330200" y="1679906"/>
                </a:cubicBezTo>
                <a:cubicBezTo>
                  <a:pt x="327124" y="1684212"/>
                  <a:pt x="323751" y="1688300"/>
                  <a:pt x="320675" y="1692606"/>
                </a:cubicBezTo>
                <a:cubicBezTo>
                  <a:pt x="318457" y="1695711"/>
                  <a:pt x="316860" y="1699279"/>
                  <a:pt x="314325" y="1702131"/>
                </a:cubicBezTo>
                <a:cubicBezTo>
                  <a:pt x="308359" y="1708843"/>
                  <a:pt x="300256" y="1713709"/>
                  <a:pt x="295275" y="1721181"/>
                </a:cubicBezTo>
                <a:cubicBezTo>
                  <a:pt x="280458" y="1743406"/>
                  <a:pt x="288925" y="1735998"/>
                  <a:pt x="273050" y="1746581"/>
                </a:cubicBezTo>
                <a:cubicBezTo>
                  <a:pt x="269875" y="1751873"/>
                  <a:pt x="267541" y="1757771"/>
                  <a:pt x="263525" y="1762456"/>
                </a:cubicBezTo>
                <a:cubicBezTo>
                  <a:pt x="261042" y="1765353"/>
                  <a:pt x="256513" y="1765934"/>
                  <a:pt x="254000" y="1768806"/>
                </a:cubicBezTo>
                <a:cubicBezTo>
                  <a:pt x="237600" y="1787548"/>
                  <a:pt x="245188" y="1791614"/>
                  <a:pt x="222250" y="1806906"/>
                </a:cubicBezTo>
                <a:lnTo>
                  <a:pt x="203200" y="1819606"/>
                </a:lnTo>
                <a:cubicBezTo>
                  <a:pt x="190682" y="1838383"/>
                  <a:pt x="204657" y="1820833"/>
                  <a:pt x="184150" y="1835481"/>
                </a:cubicBezTo>
                <a:cubicBezTo>
                  <a:pt x="180496" y="1838091"/>
                  <a:pt x="178074" y="1842131"/>
                  <a:pt x="174625" y="1845006"/>
                </a:cubicBezTo>
                <a:cubicBezTo>
                  <a:pt x="171694" y="1847449"/>
                  <a:pt x="167936" y="1848803"/>
                  <a:pt x="165100" y="1851356"/>
                </a:cubicBezTo>
                <a:cubicBezTo>
                  <a:pt x="136169" y="1877394"/>
                  <a:pt x="154201" y="1869806"/>
                  <a:pt x="133350" y="1876756"/>
                </a:cubicBezTo>
                <a:cubicBezTo>
                  <a:pt x="125386" y="1882729"/>
                  <a:pt x="109418" y="1895072"/>
                  <a:pt x="101600" y="1898981"/>
                </a:cubicBezTo>
                <a:cubicBezTo>
                  <a:pt x="89198" y="1905182"/>
                  <a:pt x="89846" y="1904201"/>
                  <a:pt x="79375" y="1911681"/>
                </a:cubicBezTo>
                <a:cubicBezTo>
                  <a:pt x="75069" y="1914757"/>
                  <a:pt x="70693" y="1917762"/>
                  <a:pt x="66675" y="1921206"/>
                </a:cubicBezTo>
                <a:cubicBezTo>
                  <a:pt x="63266" y="1924128"/>
                  <a:pt x="60886" y="1928240"/>
                  <a:pt x="57150" y="1930731"/>
                </a:cubicBezTo>
                <a:cubicBezTo>
                  <a:pt x="54365" y="1932587"/>
                  <a:pt x="50800" y="1932848"/>
                  <a:pt x="47625" y="1933906"/>
                </a:cubicBezTo>
                <a:cubicBezTo>
                  <a:pt x="45508" y="1937081"/>
                  <a:pt x="44147" y="1940918"/>
                  <a:pt x="41275" y="1943431"/>
                </a:cubicBezTo>
                <a:cubicBezTo>
                  <a:pt x="35532" y="1948457"/>
                  <a:pt x="28575" y="1951898"/>
                  <a:pt x="22225" y="1956131"/>
                </a:cubicBezTo>
                <a:lnTo>
                  <a:pt x="12700" y="1962481"/>
                </a:lnTo>
                <a:cubicBezTo>
                  <a:pt x="9525" y="1964598"/>
                  <a:pt x="4882" y="1972244"/>
                  <a:pt x="3175" y="1968831"/>
                </a:cubicBezTo>
                <a:lnTo>
                  <a:pt x="0" y="1962481"/>
                </a:lnTo>
              </a:path>
            </a:pathLst>
          </a:custGeom>
          <a:noFill/>
          <a:ln cap="flat" cmpd="sng" w="19050">
            <a:solidFill>
              <a:srgbClr val="3E1C44"/>
            </a:solidFill>
            <a:prstDash val="lg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42" name="Google Shape;342;p37"/>
          <p:cNvPicPr preferRelativeResize="0"/>
          <p:nvPr/>
        </p:nvPicPr>
        <p:blipFill rotWithShape="1">
          <a:blip r:embed="rId4">
            <a:alphaModFix/>
          </a:blip>
          <a:srcRect b="0" l="0" r="0" t="0"/>
          <a:stretch/>
        </p:blipFill>
        <p:spPr>
          <a:xfrm>
            <a:off x="2513013" y="2276475"/>
            <a:ext cx="4341812" cy="1260475"/>
          </a:xfrm>
          <a:prstGeom prst="rect">
            <a:avLst/>
          </a:prstGeom>
          <a:noFill/>
          <a:ln>
            <a:noFill/>
          </a:ln>
        </p:spPr>
      </p:pic>
      <p:pic>
        <p:nvPicPr>
          <p:cNvPr id="343" name="Google Shape;343;p37"/>
          <p:cNvPicPr preferRelativeResize="0"/>
          <p:nvPr/>
        </p:nvPicPr>
        <p:blipFill rotWithShape="1">
          <a:blip r:embed="rId5">
            <a:alphaModFix/>
          </a:blip>
          <a:srcRect b="0" l="0" r="0" t="0"/>
          <a:stretch/>
        </p:blipFill>
        <p:spPr>
          <a:xfrm>
            <a:off x="4086225" y="4754563"/>
            <a:ext cx="1127125" cy="366712"/>
          </a:xfrm>
          <a:prstGeom prst="rect">
            <a:avLst/>
          </a:prstGeom>
          <a:noFill/>
          <a:ln>
            <a:noFill/>
          </a:ln>
        </p:spPr>
      </p:pic>
      <p:pic>
        <p:nvPicPr>
          <p:cNvPr id="344" name="Google Shape;344;p37"/>
          <p:cNvPicPr preferRelativeResize="0"/>
          <p:nvPr/>
        </p:nvPicPr>
        <p:blipFill rotWithShape="1">
          <a:blip r:embed="rId6">
            <a:alphaModFix/>
          </a:blip>
          <a:srcRect b="0" l="0" r="0" t="0"/>
          <a:stretch/>
        </p:blipFill>
        <p:spPr>
          <a:xfrm>
            <a:off x="3635375" y="6105525"/>
            <a:ext cx="622300" cy="298450"/>
          </a:xfrm>
          <a:prstGeom prst="rect">
            <a:avLst/>
          </a:prstGeom>
          <a:noFill/>
          <a:ln>
            <a:noFill/>
          </a:ln>
        </p:spPr>
      </p:pic>
      <p:pic>
        <p:nvPicPr>
          <p:cNvPr id="345" name="Google Shape;345;p37"/>
          <p:cNvPicPr preferRelativeResize="0"/>
          <p:nvPr/>
        </p:nvPicPr>
        <p:blipFill rotWithShape="1">
          <a:blip r:embed="rId7">
            <a:alphaModFix/>
          </a:blip>
          <a:srcRect b="0" l="0" r="0" t="0"/>
          <a:stretch/>
        </p:blipFill>
        <p:spPr>
          <a:xfrm>
            <a:off x="5094288" y="6126163"/>
            <a:ext cx="620712" cy="298450"/>
          </a:xfrm>
          <a:prstGeom prst="rect">
            <a:avLst/>
          </a:prstGeom>
          <a:noFill/>
          <a:ln>
            <a:noFill/>
          </a:ln>
        </p:spPr>
      </p:pic>
      <p:sp>
        <p:nvSpPr>
          <p:cNvPr id="346" name="Google Shape;346;p3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 (cont.)</a:t>
            </a:r>
            <a:endParaRPr/>
          </a:p>
        </p:txBody>
      </p:sp>
      <p:sp>
        <p:nvSpPr>
          <p:cNvPr id="352" name="Google Shape;352;p38"/>
          <p:cNvSpPr txBox="1"/>
          <p:nvPr>
            <p:ph idx="1" type="body"/>
          </p:nvPr>
        </p:nvSpPr>
        <p:spPr>
          <a:xfrm>
            <a:off x="606425" y="1970088"/>
            <a:ext cx="8229600" cy="44116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Given that an object is good, the probability that it is detected as good:</a:t>
            </a:r>
            <a:endParaRPr/>
          </a:p>
        </p:txBody>
      </p:sp>
      <p:sp>
        <p:nvSpPr>
          <p:cNvPr id="353" name="Google Shape;353;p3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354" name="Google Shape;354;p38"/>
          <p:cNvPicPr preferRelativeResize="0"/>
          <p:nvPr/>
        </p:nvPicPr>
        <p:blipFill rotWithShape="1">
          <a:blip r:embed="rId3">
            <a:alphaModFix/>
          </a:blip>
          <a:srcRect b="0" l="0" r="0" t="0"/>
          <a:stretch/>
        </p:blipFill>
        <p:spPr>
          <a:xfrm>
            <a:off x="1" y="4008438"/>
            <a:ext cx="2289175" cy="1501775"/>
          </a:xfrm>
          <a:prstGeom prst="rect">
            <a:avLst/>
          </a:prstGeom>
          <a:noFill/>
          <a:ln>
            <a:noFill/>
          </a:ln>
        </p:spPr>
      </p:pic>
      <p:sp>
        <p:nvSpPr>
          <p:cNvPr id="355" name="Google Shape;355;p38"/>
          <p:cNvSpPr txBox="1"/>
          <p:nvPr/>
        </p:nvSpPr>
        <p:spPr>
          <a:xfrm>
            <a:off x="764296" y="4597400"/>
            <a:ext cx="873125"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Arial"/>
                <a:ea typeface="Arial"/>
                <a:cs typeface="Arial"/>
                <a:sym typeface="Arial"/>
              </a:rPr>
              <a:t>P(g, g)</a:t>
            </a:r>
            <a:endParaRPr b="0" i="1" sz="1500" u="none" cap="none" strike="noStrike">
              <a:solidFill>
                <a:schemeClr val="dk1"/>
              </a:solidFill>
              <a:latin typeface="Arial"/>
              <a:ea typeface="Arial"/>
              <a:cs typeface="Arial"/>
              <a:sym typeface="Arial"/>
            </a:endParaRPr>
          </a:p>
        </p:txBody>
      </p:sp>
      <p:sp>
        <p:nvSpPr>
          <p:cNvPr id="356" name="Google Shape;356;p38"/>
          <p:cNvSpPr txBox="1"/>
          <p:nvPr/>
        </p:nvSpPr>
        <p:spPr>
          <a:xfrm>
            <a:off x="1544638" y="4614863"/>
            <a:ext cx="1081088"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Arial"/>
                <a:ea typeface="Arial"/>
                <a:cs typeface="Arial"/>
                <a:sym typeface="Arial"/>
              </a:rPr>
              <a:t>P(g, b)</a:t>
            </a:r>
            <a:endParaRPr b="0" i="1" sz="1500" u="none" cap="none" strike="noStrike">
              <a:solidFill>
                <a:schemeClr val="dk1"/>
              </a:solidFill>
              <a:latin typeface="Arial"/>
              <a:ea typeface="Arial"/>
              <a:cs typeface="Arial"/>
              <a:sym typeface="Arial"/>
            </a:endParaRPr>
          </a:p>
        </p:txBody>
      </p:sp>
      <p:sp>
        <p:nvSpPr>
          <p:cNvPr id="357" name="Google Shape;357;p38"/>
          <p:cNvSpPr txBox="1"/>
          <p:nvPr/>
        </p:nvSpPr>
        <p:spPr>
          <a:xfrm>
            <a:off x="1304196" y="5527676"/>
            <a:ext cx="1081087" cy="323850"/>
          </a:xfrm>
          <a:prstGeom prst="rect">
            <a:avLst/>
          </a:prstGeom>
          <a:no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Arial"/>
                <a:ea typeface="Arial"/>
                <a:cs typeface="Arial"/>
                <a:sym typeface="Arial"/>
              </a:rPr>
              <a:t>P(g)</a:t>
            </a:r>
            <a:endParaRPr b="0" i="1" sz="1500" u="none" cap="none" strike="noStrike">
              <a:solidFill>
                <a:schemeClr val="dk1"/>
              </a:solidFill>
              <a:latin typeface="Arial"/>
              <a:ea typeface="Arial"/>
              <a:cs typeface="Arial"/>
              <a:sym typeface="Arial"/>
            </a:endParaRPr>
          </a:p>
        </p:txBody>
      </p:sp>
      <p:cxnSp>
        <p:nvCxnSpPr>
          <p:cNvPr id="358" name="Google Shape;358;p38"/>
          <p:cNvCxnSpPr/>
          <p:nvPr/>
        </p:nvCxnSpPr>
        <p:spPr>
          <a:xfrm rot="10800000">
            <a:off x="3884613" y="4057650"/>
            <a:ext cx="0" cy="236538"/>
          </a:xfrm>
          <a:prstGeom prst="straightConnector1">
            <a:avLst/>
          </a:prstGeom>
          <a:noFill/>
          <a:ln cap="flat" cmpd="sng" w="19050">
            <a:solidFill>
              <a:srgbClr val="000000"/>
            </a:solidFill>
            <a:prstDash val="solid"/>
            <a:miter lim="800000"/>
            <a:headEnd len="sm" w="sm" type="none"/>
            <a:tailEnd len="med" w="med" type="stealth"/>
          </a:ln>
        </p:spPr>
      </p:cxnSp>
      <p:sp>
        <p:nvSpPr>
          <p:cNvPr id="359" name="Google Shape;359;p38"/>
          <p:cNvSpPr txBox="1"/>
          <p:nvPr/>
        </p:nvSpPr>
        <p:spPr>
          <a:xfrm>
            <a:off x="3465513" y="4298950"/>
            <a:ext cx="1333500" cy="3381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“true’’ </a:t>
            </a:r>
            <a:endParaRPr b="0" i="0" sz="1600" u="none" cap="none" strike="noStrike">
              <a:solidFill>
                <a:schemeClr val="dk1"/>
              </a:solidFill>
              <a:latin typeface="Arial"/>
              <a:ea typeface="Arial"/>
              <a:cs typeface="Arial"/>
              <a:sym typeface="Arial"/>
            </a:endParaRPr>
          </a:p>
        </p:txBody>
      </p:sp>
      <p:cxnSp>
        <p:nvCxnSpPr>
          <p:cNvPr id="360" name="Google Shape;360;p38"/>
          <p:cNvCxnSpPr/>
          <p:nvPr/>
        </p:nvCxnSpPr>
        <p:spPr>
          <a:xfrm>
            <a:off x="3567113" y="3411538"/>
            <a:ext cx="0" cy="223837"/>
          </a:xfrm>
          <a:prstGeom prst="straightConnector1">
            <a:avLst/>
          </a:prstGeom>
          <a:noFill/>
          <a:ln cap="flat" cmpd="sng" w="19050">
            <a:solidFill>
              <a:srgbClr val="000000"/>
            </a:solidFill>
            <a:prstDash val="solid"/>
            <a:miter lim="800000"/>
            <a:headEnd len="sm" w="sm" type="none"/>
            <a:tailEnd len="med" w="med" type="stealth"/>
          </a:ln>
        </p:spPr>
      </p:cxnSp>
      <p:sp>
        <p:nvSpPr>
          <p:cNvPr id="361" name="Google Shape;361;p38"/>
          <p:cNvSpPr txBox="1"/>
          <p:nvPr/>
        </p:nvSpPr>
        <p:spPr>
          <a:xfrm>
            <a:off x="3160713" y="3095625"/>
            <a:ext cx="1333500" cy="3381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“assigned’’ </a:t>
            </a:r>
            <a:endParaRPr b="0" i="0" sz="1600" u="none" cap="none" strike="noStrike">
              <a:solidFill>
                <a:schemeClr val="dk1"/>
              </a:solidFill>
              <a:latin typeface="Arial"/>
              <a:ea typeface="Arial"/>
              <a:cs typeface="Arial"/>
              <a:sym typeface="Arial"/>
            </a:endParaRPr>
          </a:p>
        </p:txBody>
      </p:sp>
      <p:cxnSp>
        <p:nvCxnSpPr>
          <p:cNvPr id="362" name="Google Shape;362;p38"/>
          <p:cNvCxnSpPr/>
          <p:nvPr/>
        </p:nvCxnSpPr>
        <p:spPr>
          <a:xfrm rot="10800000">
            <a:off x="5783263" y="4078288"/>
            <a:ext cx="288925" cy="0"/>
          </a:xfrm>
          <a:prstGeom prst="straightConnector1">
            <a:avLst/>
          </a:prstGeom>
          <a:noFill/>
          <a:ln cap="flat" cmpd="sng" w="19050">
            <a:solidFill>
              <a:srgbClr val="000000"/>
            </a:solidFill>
            <a:prstDash val="solid"/>
            <a:miter lim="800000"/>
            <a:headEnd len="sm" w="sm" type="none"/>
            <a:tailEnd len="med" w="med" type="stealth"/>
          </a:ln>
        </p:spPr>
      </p:cxnSp>
      <p:sp>
        <p:nvSpPr>
          <p:cNvPr id="363" name="Google Shape;363;p38"/>
          <p:cNvSpPr txBox="1"/>
          <p:nvPr/>
        </p:nvSpPr>
        <p:spPr>
          <a:xfrm>
            <a:off x="6069013" y="3943350"/>
            <a:ext cx="862012" cy="3381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“true’’ </a:t>
            </a:r>
            <a:endParaRPr b="0" i="0" sz="1600" u="none" cap="none" strike="noStrike">
              <a:solidFill>
                <a:schemeClr val="dk1"/>
              </a:solidFill>
              <a:latin typeface="Arial"/>
              <a:ea typeface="Arial"/>
              <a:cs typeface="Arial"/>
              <a:sym typeface="Arial"/>
            </a:endParaRPr>
          </a:p>
        </p:txBody>
      </p:sp>
      <p:pic>
        <p:nvPicPr>
          <p:cNvPr id="364" name="Google Shape;364;p38"/>
          <p:cNvPicPr preferRelativeResize="0"/>
          <p:nvPr/>
        </p:nvPicPr>
        <p:blipFill rotWithShape="1">
          <a:blip r:embed="rId4">
            <a:alphaModFix/>
          </a:blip>
          <a:srcRect b="0" l="0" r="0" t="0"/>
          <a:stretch/>
        </p:blipFill>
        <p:spPr>
          <a:xfrm>
            <a:off x="2962275" y="3335338"/>
            <a:ext cx="3019425" cy="990600"/>
          </a:xfrm>
          <a:prstGeom prst="rect">
            <a:avLst/>
          </a:prstGeom>
          <a:noFill/>
          <a:ln>
            <a:noFill/>
          </a:ln>
        </p:spPr>
      </p:pic>
      <p:pic>
        <p:nvPicPr>
          <p:cNvPr id="365" name="Google Shape;365;p38"/>
          <p:cNvPicPr preferRelativeResize="0"/>
          <p:nvPr/>
        </p:nvPicPr>
        <p:blipFill rotWithShape="1">
          <a:blip r:embed="rId5">
            <a:alphaModFix/>
          </a:blip>
          <a:srcRect b="0" l="0" r="0" t="0"/>
          <a:stretch/>
        </p:blipFill>
        <p:spPr>
          <a:xfrm>
            <a:off x="4249738" y="4519613"/>
            <a:ext cx="3409950" cy="990600"/>
          </a:xfrm>
          <a:prstGeom prst="rect">
            <a:avLst/>
          </a:prstGeom>
          <a:noFill/>
          <a:ln>
            <a:noFill/>
          </a:ln>
        </p:spPr>
      </p:pic>
      <p:sp>
        <p:nvSpPr>
          <p:cNvPr id="366" name="Google Shape;366;p3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72" name="Google Shape;372;p3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 (cont.)</a:t>
            </a:r>
            <a:endParaRPr/>
          </a:p>
        </p:txBody>
      </p:sp>
      <p:pic>
        <p:nvPicPr>
          <p:cNvPr id="373" name="Google Shape;373;p39"/>
          <p:cNvPicPr preferRelativeResize="0"/>
          <p:nvPr/>
        </p:nvPicPr>
        <p:blipFill rotWithShape="1">
          <a:blip r:embed="rId3">
            <a:alphaModFix/>
          </a:blip>
          <a:srcRect b="0" l="0" r="0" t="0"/>
          <a:stretch/>
        </p:blipFill>
        <p:spPr>
          <a:xfrm>
            <a:off x="2300288" y="1936750"/>
            <a:ext cx="4600575" cy="990600"/>
          </a:xfrm>
          <a:prstGeom prst="rect">
            <a:avLst/>
          </a:prstGeom>
          <a:noFill/>
          <a:ln>
            <a:noFill/>
          </a:ln>
        </p:spPr>
      </p:pic>
      <p:pic>
        <p:nvPicPr>
          <p:cNvPr id="374" name="Google Shape;374;p39"/>
          <p:cNvPicPr preferRelativeResize="0"/>
          <p:nvPr/>
        </p:nvPicPr>
        <p:blipFill rotWithShape="1">
          <a:blip r:embed="rId4">
            <a:alphaModFix/>
          </a:blip>
          <a:srcRect b="0" l="0" r="0" t="0"/>
          <a:stretch/>
        </p:blipFill>
        <p:spPr>
          <a:xfrm>
            <a:off x="2347913" y="3086100"/>
            <a:ext cx="4600575" cy="990600"/>
          </a:xfrm>
          <a:prstGeom prst="rect">
            <a:avLst/>
          </a:prstGeom>
          <a:noFill/>
          <a:ln>
            <a:noFill/>
          </a:ln>
        </p:spPr>
      </p:pic>
      <p:pic>
        <p:nvPicPr>
          <p:cNvPr id="375" name="Google Shape;375;p39"/>
          <p:cNvPicPr preferRelativeResize="0"/>
          <p:nvPr/>
        </p:nvPicPr>
        <p:blipFill rotWithShape="1">
          <a:blip r:embed="rId5">
            <a:alphaModFix/>
          </a:blip>
          <a:srcRect b="0" l="0" r="0" t="0"/>
          <a:stretch/>
        </p:blipFill>
        <p:spPr>
          <a:xfrm>
            <a:off x="2351088" y="4167188"/>
            <a:ext cx="4524375" cy="990600"/>
          </a:xfrm>
          <a:prstGeom prst="rect">
            <a:avLst/>
          </a:prstGeom>
          <a:noFill/>
          <a:ln>
            <a:noFill/>
          </a:ln>
        </p:spPr>
      </p:pic>
      <p:pic>
        <p:nvPicPr>
          <p:cNvPr id="376" name="Google Shape;376;p39"/>
          <p:cNvPicPr preferRelativeResize="0"/>
          <p:nvPr/>
        </p:nvPicPr>
        <p:blipFill rotWithShape="1">
          <a:blip r:embed="rId6">
            <a:alphaModFix/>
          </a:blip>
          <a:srcRect b="0" l="0" r="0" t="0"/>
          <a:stretch/>
        </p:blipFill>
        <p:spPr>
          <a:xfrm>
            <a:off x="2424113" y="5318125"/>
            <a:ext cx="4524375" cy="990600"/>
          </a:xfrm>
          <a:prstGeom prst="rect">
            <a:avLst/>
          </a:prstGeom>
          <a:noFill/>
          <a:ln>
            <a:noFill/>
          </a:ln>
        </p:spPr>
      </p:pic>
      <p:sp>
        <p:nvSpPr>
          <p:cNvPr id="377" name="Google Shape;377;p39"/>
          <p:cNvSpPr/>
          <p:nvPr/>
        </p:nvSpPr>
        <p:spPr>
          <a:xfrm>
            <a:off x="1042988" y="3289012"/>
            <a:ext cx="73129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FN</a:t>
            </a:r>
            <a:endParaRPr b="0" i="0" sz="3200" u="none" cap="none" strike="noStrike">
              <a:solidFill>
                <a:srgbClr val="000000"/>
              </a:solidFill>
              <a:latin typeface="Arial"/>
              <a:ea typeface="Arial"/>
              <a:cs typeface="Arial"/>
              <a:sym typeface="Arial"/>
            </a:endParaRPr>
          </a:p>
        </p:txBody>
      </p:sp>
      <p:sp>
        <p:nvSpPr>
          <p:cNvPr id="378" name="Google Shape;378;p39"/>
          <p:cNvSpPr/>
          <p:nvPr/>
        </p:nvSpPr>
        <p:spPr>
          <a:xfrm>
            <a:off x="1042988" y="4294852"/>
            <a:ext cx="70884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FP</a:t>
            </a:r>
            <a:endParaRPr b="0" i="0" sz="3200" u="none" cap="none" strike="noStrike">
              <a:solidFill>
                <a:srgbClr val="000000"/>
              </a:solidFill>
              <a:latin typeface="Arial"/>
              <a:ea typeface="Arial"/>
              <a:cs typeface="Arial"/>
              <a:sym typeface="Arial"/>
            </a:endParaRPr>
          </a:p>
        </p:txBody>
      </p:sp>
      <p:sp>
        <p:nvSpPr>
          <p:cNvPr id="379" name="Google Shape;379;p39"/>
          <p:cNvSpPr/>
          <p:nvPr/>
        </p:nvSpPr>
        <p:spPr>
          <a:xfrm>
            <a:off x="1020546" y="2139662"/>
            <a:ext cx="70884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TP</a:t>
            </a:r>
            <a:endParaRPr b="0" i="0" sz="3200" u="none" cap="none" strike="noStrike">
              <a:solidFill>
                <a:srgbClr val="000000"/>
              </a:solidFill>
              <a:latin typeface="Arial"/>
              <a:ea typeface="Arial"/>
              <a:cs typeface="Arial"/>
              <a:sym typeface="Arial"/>
            </a:endParaRPr>
          </a:p>
        </p:txBody>
      </p:sp>
      <p:sp>
        <p:nvSpPr>
          <p:cNvPr id="380" name="Google Shape;380;p39"/>
          <p:cNvSpPr/>
          <p:nvPr/>
        </p:nvSpPr>
        <p:spPr>
          <a:xfrm>
            <a:off x="1042988" y="5394036"/>
            <a:ext cx="73129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TN</a:t>
            </a:r>
            <a:endParaRPr b="0" i="0" sz="3200" u="none" cap="none" strike="noStrike">
              <a:solidFill>
                <a:srgbClr val="000000"/>
              </a:solidFill>
              <a:latin typeface="Arial"/>
              <a:ea typeface="Arial"/>
              <a:cs typeface="Arial"/>
              <a:sym typeface="Arial"/>
            </a:endParaRPr>
          </a:p>
        </p:txBody>
      </p:sp>
      <p:sp>
        <p:nvSpPr>
          <p:cNvPr id="381" name="Google Shape;381;p3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2" name="Google Shape;382;p39"/>
          <p:cNvSpPr txBox="1"/>
          <p:nvPr/>
        </p:nvSpPr>
        <p:spPr>
          <a:xfrm>
            <a:off x="7088823" y="157311"/>
            <a:ext cx="171713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TP: True Positive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TN: True Negative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FP: False Positive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FN: False Negative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88" name="Google Shape;388;p4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 (cont.)</a:t>
            </a:r>
            <a:endParaRPr/>
          </a:p>
        </p:txBody>
      </p:sp>
      <p:sp>
        <p:nvSpPr>
          <p:cNvPr id="389" name="Google Shape;389;p40"/>
          <p:cNvSpPr txBox="1"/>
          <p:nvPr>
            <p:ph idx="1" type="body"/>
          </p:nvPr>
        </p:nvSpPr>
        <p:spPr>
          <a:xfrm>
            <a:off x="243840" y="2041525"/>
            <a:ext cx="890016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The machine’s incorrect performance is characterized:</a:t>
            </a:r>
            <a:endParaRPr/>
          </a:p>
          <a:p>
            <a:pPr indent="-347663" lvl="1" marL="692150" rtl="0" algn="l">
              <a:lnSpc>
                <a:spcPct val="100000"/>
              </a:lnSpc>
              <a:spcBef>
                <a:spcPts val="520"/>
              </a:spcBef>
              <a:spcAft>
                <a:spcPts val="0"/>
              </a:spcAft>
              <a:buSzPts val="1820"/>
              <a:buChar char="●"/>
            </a:pPr>
            <a:r>
              <a:rPr i="1" lang="en-US"/>
              <a:t>P(b | g)</a:t>
            </a:r>
            <a:r>
              <a:rPr lang="en-US"/>
              <a:t>: </a:t>
            </a:r>
            <a:r>
              <a:rPr b="1" lang="en-US"/>
              <a:t>false-alarm</a:t>
            </a:r>
            <a:r>
              <a:rPr lang="en-US"/>
              <a:t> rate (假警報率) FN, Type I Error</a:t>
            </a:r>
            <a:endParaRPr/>
          </a:p>
          <a:p>
            <a:pPr indent="-232093" lvl="1" marL="692150" rtl="0" algn="l">
              <a:lnSpc>
                <a:spcPct val="100000"/>
              </a:lnSpc>
              <a:spcBef>
                <a:spcPts val="520"/>
              </a:spcBef>
              <a:spcAft>
                <a:spcPts val="0"/>
              </a:spcAft>
              <a:buSzPts val="1820"/>
              <a:buNone/>
            </a:pPr>
            <a:r>
              <a:t/>
            </a:r>
            <a:endParaRPr/>
          </a:p>
          <a:p>
            <a:pPr indent="0" lvl="1" marL="344487" rtl="0" algn="l">
              <a:lnSpc>
                <a:spcPct val="100000"/>
              </a:lnSpc>
              <a:spcBef>
                <a:spcPts val="520"/>
              </a:spcBef>
              <a:spcAft>
                <a:spcPts val="0"/>
              </a:spcAft>
              <a:buSzPts val="1820"/>
              <a:buFont typeface="Noto Sans Symbols"/>
              <a:buNone/>
            </a:pPr>
            <a:r>
              <a:t/>
            </a:r>
            <a:endParaRPr i="1"/>
          </a:p>
          <a:p>
            <a:pPr indent="-347663" lvl="1" marL="692150" rtl="0" algn="l">
              <a:lnSpc>
                <a:spcPct val="100000"/>
              </a:lnSpc>
              <a:spcBef>
                <a:spcPts val="520"/>
              </a:spcBef>
              <a:spcAft>
                <a:spcPts val="0"/>
              </a:spcAft>
              <a:buSzPts val="1820"/>
              <a:buChar char="●"/>
            </a:pPr>
            <a:r>
              <a:rPr i="1" lang="en-US"/>
              <a:t>P(g | b)</a:t>
            </a:r>
            <a:r>
              <a:rPr lang="en-US"/>
              <a:t>: </a:t>
            </a:r>
            <a:r>
              <a:rPr b="1" lang="en-US"/>
              <a:t>misdetection</a:t>
            </a:r>
            <a:r>
              <a:rPr lang="en-US"/>
              <a:t> rate (漏檢率) FP, Type II Error</a:t>
            </a:r>
            <a:endParaRPr/>
          </a:p>
        </p:txBody>
      </p:sp>
      <p:pic>
        <p:nvPicPr>
          <p:cNvPr id="390" name="Google Shape;390;p40"/>
          <p:cNvPicPr preferRelativeResize="0"/>
          <p:nvPr/>
        </p:nvPicPr>
        <p:blipFill rotWithShape="1">
          <a:blip r:embed="rId3">
            <a:alphaModFix/>
          </a:blip>
          <a:srcRect b="0" l="0" r="0" t="0"/>
          <a:stretch/>
        </p:blipFill>
        <p:spPr>
          <a:xfrm>
            <a:off x="2228850" y="3494088"/>
            <a:ext cx="4597400" cy="989012"/>
          </a:xfrm>
          <a:prstGeom prst="rect">
            <a:avLst/>
          </a:prstGeom>
          <a:noFill/>
          <a:ln>
            <a:noFill/>
          </a:ln>
        </p:spPr>
      </p:pic>
      <p:pic>
        <p:nvPicPr>
          <p:cNvPr id="391" name="Google Shape;391;p40"/>
          <p:cNvPicPr preferRelativeResize="0"/>
          <p:nvPr/>
        </p:nvPicPr>
        <p:blipFill rotWithShape="1">
          <a:blip r:embed="rId4">
            <a:alphaModFix/>
          </a:blip>
          <a:srcRect b="0" l="0" r="0" t="0"/>
          <a:stretch/>
        </p:blipFill>
        <p:spPr>
          <a:xfrm>
            <a:off x="2228850" y="4895850"/>
            <a:ext cx="4524375" cy="990600"/>
          </a:xfrm>
          <a:prstGeom prst="rect">
            <a:avLst/>
          </a:prstGeom>
          <a:noFill/>
          <a:ln>
            <a:noFill/>
          </a:ln>
        </p:spPr>
      </p:pic>
      <p:sp>
        <p:nvSpPr>
          <p:cNvPr id="392" name="Google Shape;392;p4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From </a:t>
            </a:r>
            <a:r>
              <a:rPr b="0" i="1" lang="en-US" sz="3000" u="none" cap="none" strike="noStrike">
                <a:solidFill>
                  <a:schemeClr val="dk1"/>
                </a:solidFill>
                <a:latin typeface="Arial"/>
                <a:ea typeface="Arial"/>
                <a:cs typeface="Arial"/>
                <a:sym typeface="Arial"/>
              </a:rPr>
              <a:t>P(b | g)</a:t>
            </a:r>
            <a:r>
              <a:rPr b="0" i="0" lang="en-US" sz="3000" u="none" cap="none" strike="noStrike">
                <a:solidFill>
                  <a:schemeClr val="dk1"/>
                </a:solidFill>
                <a:latin typeface="Arial"/>
                <a:ea typeface="Arial"/>
                <a:cs typeface="Arial"/>
                <a:sym typeface="Arial"/>
              </a:rPr>
              <a:t> and </a:t>
            </a:r>
            <a:r>
              <a:rPr b="0" i="1" lang="en-US" sz="3000" u="none" cap="none" strike="noStrike">
                <a:solidFill>
                  <a:schemeClr val="dk1"/>
                </a:solidFill>
                <a:latin typeface="Arial"/>
                <a:ea typeface="Arial"/>
                <a:cs typeface="Arial"/>
                <a:sym typeface="Arial"/>
              </a:rPr>
              <a:t>P(g | b)</a:t>
            </a:r>
            <a:r>
              <a:rPr b="0" i="0" lang="en-US" sz="3000" u="none" cap="none" strike="noStrike">
                <a:solidFill>
                  <a:schemeClr val="dk1"/>
                </a:solidFill>
                <a:latin typeface="Arial"/>
                <a:ea typeface="Arial"/>
                <a:cs typeface="Arial"/>
                <a:sym typeface="Arial"/>
              </a:rPr>
              <a:t> the two other conditional probabilities </a:t>
            </a:r>
            <a:r>
              <a:rPr b="0" i="1" lang="en-US" sz="3000" u="none" cap="none" strike="noStrike">
                <a:solidFill>
                  <a:schemeClr val="dk1"/>
                </a:solidFill>
                <a:latin typeface="Arial"/>
                <a:ea typeface="Arial"/>
                <a:cs typeface="Arial"/>
                <a:sym typeface="Arial"/>
              </a:rPr>
              <a:t>P(g | g) </a:t>
            </a:r>
            <a:r>
              <a:rPr b="0" i="0" lang="en-US" sz="3000" u="none" cap="none" strike="noStrike">
                <a:solidFill>
                  <a:schemeClr val="dk1"/>
                </a:solidFill>
                <a:latin typeface="Arial"/>
                <a:ea typeface="Arial"/>
                <a:cs typeface="Arial"/>
                <a:sym typeface="Arial"/>
              </a:rPr>
              <a:t>and</a:t>
            </a:r>
            <a:r>
              <a:rPr b="0" i="1" lang="en-US" sz="3000" u="none" cap="none" strike="noStrike">
                <a:solidFill>
                  <a:schemeClr val="dk1"/>
                </a:solidFill>
                <a:latin typeface="Arial"/>
                <a:ea typeface="Arial"/>
                <a:cs typeface="Arial"/>
                <a:sym typeface="Arial"/>
              </a:rPr>
              <a:t> P(b | b)</a:t>
            </a:r>
            <a:r>
              <a:rPr b="0" i="0" lang="en-US" sz="3000" u="none" cap="none" strike="noStrike">
                <a:solidFill>
                  <a:schemeClr val="dk1"/>
                </a:solidFill>
                <a:latin typeface="Arial"/>
                <a:ea typeface="Arial"/>
                <a:cs typeface="Arial"/>
                <a:sym typeface="Arial"/>
              </a:rPr>
              <a:t> can be readily computed: </a:t>
            </a:r>
            <a:endParaRPr b="0" i="0" sz="1400" u="none" cap="none" strike="noStrike">
              <a:solidFill>
                <a:srgbClr val="000000"/>
              </a:solidFill>
              <a:latin typeface="Arial"/>
              <a:ea typeface="Arial"/>
              <a:cs typeface="Arial"/>
              <a:sym typeface="Arial"/>
            </a:endParaRPr>
          </a:p>
        </p:txBody>
      </p:sp>
      <p:sp>
        <p:nvSpPr>
          <p:cNvPr id="398" name="Google Shape;398;p4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399" name="Google Shape;399;p4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Conditional Probability (cont.)</a:t>
            </a:r>
            <a:endParaRPr/>
          </a:p>
        </p:txBody>
      </p:sp>
      <p:pic>
        <p:nvPicPr>
          <p:cNvPr id="400" name="Google Shape;400;p41"/>
          <p:cNvPicPr preferRelativeResize="0"/>
          <p:nvPr/>
        </p:nvPicPr>
        <p:blipFill rotWithShape="1">
          <a:blip r:embed="rId3">
            <a:alphaModFix/>
          </a:blip>
          <a:srcRect b="0" l="0" r="0" t="0"/>
          <a:stretch/>
        </p:blipFill>
        <p:spPr>
          <a:xfrm>
            <a:off x="2840038" y="4659313"/>
            <a:ext cx="3448050" cy="476250"/>
          </a:xfrm>
          <a:prstGeom prst="rect">
            <a:avLst/>
          </a:prstGeom>
          <a:noFill/>
          <a:ln>
            <a:noFill/>
          </a:ln>
        </p:spPr>
      </p:pic>
      <p:pic>
        <p:nvPicPr>
          <p:cNvPr id="401" name="Google Shape;401;p41"/>
          <p:cNvPicPr preferRelativeResize="0"/>
          <p:nvPr/>
        </p:nvPicPr>
        <p:blipFill rotWithShape="1">
          <a:blip r:embed="rId4">
            <a:alphaModFix/>
          </a:blip>
          <a:srcRect b="0" l="0" r="0" t="0"/>
          <a:stretch/>
        </p:blipFill>
        <p:spPr>
          <a:xfrm>
            <a:off x="2797175" y="3817938"/>
            <a:ext cx="3533775" cy="476250"/>
          </a:xfrm>
          <a:prstGeom prst="rect">
            <a:avLst/>
          </a:prstGeom>
          <a:noFill/>
          <a:ln>
            <a:noFill/>
          </a:ln>
        </p:spPr>
      </p:pic>
      <p:sp>
        <p:nvSpPr>
          <p:cNvPr id="402" name="Google Shape;402;p4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409" name="Google Shape;409;p42"/>
          <p:cNvSpPr txBox="1"/>
          <p:nvPr>
            <p:ph idx="1" type="body"/>
          </p:nvPr>
        </p:nvSpPr>
        <p:spPr>
          <a:xfrm>
            <a:off x="684213" y="2205038"/>
            <a:ext cx="8229600" cy="42481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Another formula for expected profit per object</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Recall </a:t>
            </a:r>
            <a:endParaRPr/>
          </a:p>
        </p:txBody>
      </p:sp>
      <p:pic>
        <p:nvPicPr>
          <p:cNvPr id="410" name="Google Shape;410;p42"/>
          <p:cNvPicPr preferRelativeResize="0"/>
          <p:nvPr/>
        </p:nvPicPr>
        <p:blipFill rotWithShape="1">
          <a:blip r:embed="rId3">
            <a:alphaModFix/>
          </a:blip>
          <a:srcRect b="0" l="0" r="0" t="0"/>
          <a:stretch/>
        </p:blipFill>
        <p:spPr>
          <a:xfrm>
            <a:off x="539750" y="2876550"/>
            <a:ext cx="7685088" cy="466725"/>
          </a:xfrm>
          <a:prstGeom prst="rect">
            <a:avLst/>
          </a:prstGeom>
          <a:noFill/>
          <a:ln>
            <a:noFill/>
          </a:ln>
        </p:spPr>
      </p:pic>
      <p:pic>
        <p:nvPicPr>
          <p:cNvPr id="411" name="Google Shape;411;p42"/>
          <p:cNvPicPr preferRelativeResize="0"/>
          <p:nvPr/>
        </p:nvPicPr>
        <p:blipFill rotWithShape="1">
          <a:blip r:embed="rId4">
            <a:alphaModFix/>
          </a:blip>
          <a:srcRect b="0" l="0" r="0" t="0"/>
          <a:stretch/>
        </p:blipFill>
        <p:spPr>
          <a:xfrm>
            <a:off x="927100" y="3570288"/>
            <a:ext cx="7994650" cy="468312"/>
          </a:xfrm>
          <a:prstGeom prst="rect">
            <a:avLst/>
          </a:prstGeom>
          <a:noFill/>
          <a:ln>
            <a:noFill/>
          </a:ln>
        </p:spPr>
      </p:pic>
      <p:pic>
        <p:nvPicPr>
          <p:cNvPr id="412" name="Google Shape;412;p42"/>
          <p:cNvPicPr preferRelativeResize="0"/>
          <p:nvPr/>
        </p:nvPicPr>
        <p:blipFill rotWithShape="1">
          <a:blip r:embed="rId5">
            <a:alphaModFix/>
          </a:blip>
          <a:srcRect b="0" l="0" r="0" t="0"/>
          <a:stretch/>
        </p:blipFill>
        <p:spPr>
          <a:xfrm>
            <a:off x="671513" y="5006975"/>
            <a:ext cx="5876925" cy="476250"/>
          </a:xfrm>
          <a:prstGeom prst="rect">
            <a:avLst/>
          </a:prstGeom>
          <a:noFill/>
          <a:ln>
            <a:noFill/>
          </a:ln>
        </p:spPr>
      </p:pic>
      <p:pic>
        <p:nvPicPr>
          <p:cNvPr id="413" name="Google Shape;413;p42"/>
          <p:cNvPicPr preferRelativeResize="0"/>
          <p:nvPr/>
        </p:nvPicPr>
        <p:blipFill rotWithShape="1">
          <a:blip r:embed="rId6">
            <a:alphaModFix/>
          </a:blip>
          <a:srcRect b="0" l="0" r="0" t="0"/>
          <a:stretch/>
        </p:blipFill>
        <p:spPr>
          <a:xfrm>
            <a:off x="1009650" y="5661025"/>
            <a:ext cx="5200650" cy="476250"/>
          </a:xfrm>
          <a:prstGeom prst="rect">
            <a:avLst/>
          </a:prstGeom>
          <a:noFill/>
          <a:ln>
            <a:noFill/>
          </a:ln>
        </p:spPr>
      </p:pic>
      <p:sp>
        <p:nvSpPr>
          <p:cNvPr id="414" name="Google Shape;414;p4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profit per object</a:t>
            </a:r>
            <a:endParaRPr/>
          </a:p>
        </p:txBody>
      </p:sp>
      <p:sp>
        <p:nvSpPr>
          <p:cNvPr id="415" name="Google Shape;415;p4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4" name="Google Shape;94;p1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Outline</a:t>
            </a:r>
            <a:endParaRPr/>
          </a:p>
        </p:txBody>
      </p:sp>
      <p:sp>
        <p:nvSpPr>
          <p:cNvPr id="95" name="Google Shape;95;p16"/>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540"/>
              <a:buChar char="●"/>
            </a:pPr>
            <a:r>
              <a:rPr b="1" lang="en-US" sz="2200">
                <a:solidFill>
                  <a:srgbClr val="0070C0"/>
                </a:solidFill>
              </a:rPr>
              <a:t>4.5 Maximin Decision Rule</a:t>
            </a:r>
            <a:endParaRPr/>
          </a:p>
          <a:p>
            <a:pPr indent="-342900" lvl="0" marL="342900" rtl="0" algn="l">
              <a:lnSpc>
                <a:spcPct val="100000"/>
              </a:lnSpc>
              <a:spcBef>
                <a:spcPts val="600"/>
              </a:spcBef>
              <a:spcAft>
                <a:spcPts val="0"/>
              </a:spcAft>
              <a:buSzPts val="1540"/>
              <a:buChar char="●"/>
            </a:pPr>
            <a:r>
              <a:rPr b="1" lang="en-US" sz="2200">
                <a:solidFill>
                  <a:srgbClr val="0070C0"/>
                </a:solidFill>
              </a:rPr>
              <a:t>4.6 Decision Rule Error</a:t>
            </a:r>
            <a:endParaRPr/>
          </a:p>
          <a:p>
            <a:pPr indent="-342900" lvl="0" marL="342900" rtl="0" algn="l">
              <a:lnSpc>
                <a:spcPct val="100000"/>
              </a:lnSpc>
              <a:spcBef>
                <a:spcPts val="600"/>
              </a:spcBef>
              <a:spcAft>
                <a:spcPts val="0"/>
              </a:spcAft>
              <a:buSzPts val="1540"/>
              <a:buChar char="●"/>
            </a:pPr>
            <a:r>
              <a:rPr b="1" lang="en-US" sz="2200">
                <a:solidFill>
                  <a:srgbClr val="0070C0"/>
                </a:solidFill>
              </a:rPr>
              <a:t>4.7 Reserving Judgment </a:t>
            </a:r>
            <a:endParaRPr/>
          </a:p>
          <a:p>
            <a:pPr indent="-342900" lvl="0" marL="342900" rtl="0" algn="l">
              <a:lnSpc>
                <a:spcPct val="100000"/>
              </a:lnSpc>
              <a:spcBef>
                <a:spcPts val="600"/>
              </a:spcBef>
              <a:spcAft>
                <a:spcPts val="0"/>
              </a:spcAft>
              <a:buSzPts val="1540"/>
              <a:buChar char="●"/>
            </a:pPr>
            <a:r>
              <a:rPr b="1" lang="en-US" sz="2200">
                <a:solidFill>
                  <a:srgbClr val="0070C0"/>
                </a:solidFill>
              </a:rPr>
              <a:t>4.8 Nearest Neighbor</a:t>
            </a:r>
            <a:endParaRPr/>
          </a:p>
          <a:p>
            <a:pPr indent="-342900" lvl="0" marL="342900" rtl="0" algn="l">
              <a:lnSpc>
                <a:spcPct val="100000"/>
              </a:lnSpc>
              <a:spcBef>
                <a:spcPts val="600"/>
              </a:spcBef>
              <a:spcAft>
                <a:spcPts val="0"/>
              </a:spcAft>
              <a:buSzPts val="1540"/>
              <a:buChar char="●"/>
            </a:pPr>
            <a:r>
              <a:rPr b="1" lang="en-US" sz="2200">
                <a:solidFill>
                  <a:srgbClr val="0070C0"/>
                </a:solidFill>
              </a:rPr>
              <a:t>4.9 A Binary Decision Tree Classifier</a:t>
            </a:r>
            <a:endParaRPr/>
          </a:p>
          <a:p>
            <a:pPr indent="-342900" lvl="0" marL="342900" rtl="0" algn="l">
              <a:lnSpc>
                <a:spcPct val="100000"/>
              </a:lnSpc>
              <a:spcBef>
                <a:spcPts val="600"/>
              </a:spcBef>
              <a:spcAft>
                <a:spcPts val="0"/>
              </a:spcAft>
              <a:buSzPts val="1540"/>
              <a:buChar char="●"/>
            </a:pPr>
            <a:r>
              <a:rPr b="1" lang="en-US" sz="2200">
                <a:solidFill>
                  <a:srgbClr val="0070C0"/>
                </a:solidFill>
              </a:rPr>
              <a:t>4.10 Decision Rule Error Estimation </a:t>
            </a:r>
            <a:endParaRPr/>
          </a:p>
          <a:p>
            <a:pPr indent="-342900" lvl="0" marL="342900" rtl="0" algn="l">
              <a:lnSpc>
                <a:spcPct val="100000"/>
              </a:lnSpc>
              <a:spcBef>
                <a:spcPts val="600"/>
              </a:spcBef>
              <a:spcAft>
                <a:spcPts val="0"/>
              </a:spcAft>
              <a:buSzPts val="1540"/>
              <a:buChar char="●"/>
            </a:pPr>
            <a:r>
              <a:rPr b="1" lang="en-US" sz="2200">
                <a:solidFill>
                  <a:srgbClr val="0070C0"/>
                </a:solidFill>
              </a:rPr>
              <a:t>4.11 Neural Networks</a:t>
            </a:r>
            <a:endParaRPr/>
          </a:p>
          <a:p>
            <a:pPr indent="-342900" lvl="0" marL="342900" rtl="0" algn="l">
              <a:lnSpc>
                <a:spcPct val="100000"/>
              </a:lnSpc>
              <a:spcBef>
                <a:spcPts val="600"/>
              </a:spcBef>
              <a:spcAft>
                <a:spcPts val="0"/>
              </a:spcAft>
              <a:buSzPts val="1540"/>
              <a:buChar char="●"/>
            </a:pPr>
            <a:r>
              <a:rPr b="1" lang="en-US" sz="2200">
                <a:solidFill>
                  <a:srgbClr val="0070C0"/>
                </a:solidFill>
              </a:rPr>
              <a:t>4.12 Summary</a:t>
            </a:r>
            <a:endParaRPr/>
          </a:p>
          <a:p>
            <a:pPr indent="-280670" lvl="0" marL="342900" rtl="0" algn="l">
              <a:lnSpc>
                <a:spcPct val="100000"/>
              </a:lnSpc>
              <a:spcBef>
                <a:spcPts val="600"/>
              </a:spcBef>
              <a:spcAft>
                <a:spcPts val="0"/>
              </a:spcAft>
              <a:buSzPts val="980"/>
              <a:buNone/>
            </a:pPr>
            <a:r>
              <a:t/>
            </a:r>
            <a:endParaRPr b="1" sz="1400">
              <a:solidFill>
                <a:srgbClr val="0070C0"/>
              </a:solidFill>
            </a:endParaRPr>
          </a:p>
          <a:p>
            <a:pPr indent="-209550" lvl="0" marL="342900" rtl="0" algn="l">
              <a:lnSpc>
                <a:spcPct val="100000"/>
              </a:lnSpc>
              <a:spcBef>
                <a:spcPts val="600"/>
              </a:spcBef>
              <a:spcAft>
                <a:spcPts val="0"/>
              </a:spcAft>
              <a:buSzPts val="2100"/>
              <a:buNone/>
            </a:pPr>
            <a:r>
              <a:t/>
            </a:r>
            <a:endParaRPr/>
          </a:p>
        </p:txBody>
      </p:sp>
      <p:sp>
        <p:nvSpPr>
          <p:cNvPr id="96" name="Google Shape;96;p1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profit per object</a:t>
            </a:r>
            <a:endParaRPr/>
          </a:p>
        </p:txBody>
      </p:sp>
      <p:sp>
        <p:nvSpPr>
          <p:cNvPr id="421" name="Google Shape;421;p4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DC &amp; CV Lab. CSIE NTU</a:t>
            </a:r>
            <a:endParaRPr/>
          </a:p>
        </p:txBody>
      </p:sp>
      <p:sp>
        <p:nvSpPr>
          <p:cNvPr id="422" name="Google Shape;422;p43"/>
          <p:cNvSpPr txBox="1"/>
          <p:nvPr/>
        </p:nvSpPr>
        <p:spPr>
          <a:xfrm>
            <a:off x="1042988" y="2110885"/>
            <a:ext cx="5602478" cy="866327"/>
          </a:xfrm>
          <a:prstGeom prst="rect">
            <a:avLst/>
          </a:prstGeom>
          <a:blipFill rotWithShape="1">
            <a:blip r:embed="rId3">
              <a:alphaModFix/>
            </a:blip>
            <a:stretch>
              <a:fillRect b="-9153" l="-152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3" name="Google Shape;423;p43"/>
          <p:cNvSpPr/>
          <p:nvPr/>
        </p:nvSpPr>
        <p:spPr>
          <a:xfrm>
            <a:off x="919544" y="3195336"/>
            <a:ext cx="5755576" cy="74424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4" name="Google Shape;424;p43"/>
          <p:cNvSpPr/>
          <p:nvPr/>
        </p:nvSpPr>
        <p:spPr>
          <a:xfrm>
            <a:off x="919544" y="3939578"/>
            <a:ext cx="5755576" cy="74424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5" name="Google Shape;425;p43"/>
          <p:cNvSpPr/>
          <p:nvPr/>
        </p:nvSpPr>
        <p:spPr>
          <a:xfrm>
            <a:off x="992188" y="4683821"/>
            <a:ext cx="5755576" cy="74424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6" name="Google Shape;426;p43"/>
          <p:cNvSpPr/>
          <p:nvPr/>
        </p:nvSpPr>
        <p:spPr>
          <a:xfrm>
            <a:off x="992188" y="5506140"/>
            <a:ext cx="5755576" cy="744243"/>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27" name="Google Shape;427;p43"/>
          <p:cNvSpPr/>
          <p:nvPr/>
        </p:nvSpPr>
        <p:spPr>
          <a:xfrm>
            <a:off x="1513840" y="2172293"/>
            <a:ext cx="81280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43"/>
          <p:cNvSpPr/>
          <p:nvPr/>
        </p:nvSpPr>
        <p:spPr>
          <a:xfrm>
            <a:off x="3350292" y="2162921"/>
            <a:ext cx="81280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43"/>
          <p:cNvSpPr/>
          <p:nvPr/>
        </p:nvSpPr>
        <p:spPr>
          <a:xfrm>
            <a:off x="1450372" y="2635123"/>
            <a:ext cx="81280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 name="Google Shape;430;p43"/>
          <p:cNvSpPr/>
          <p:nvPr/>
        </p:nvSpPr>
        <p:spPr>
          <a:xfrm>
            <a:off x="3204639" y="2605444"/>
            <a:ext cx="81280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4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profit per object</a:t>
            </a:r>
            <a:endParaRPr/>
          </a:p>
        </p:txBody>
      </p:sp>
      <p:sp>
        <p:nvSpPr>
          <p:cNvPr id="437" name="Google Shape;437;p4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DC &amp; CV Lab. CSIE NTU</a:t>
            </a:r>
            <a:endParaRPr/>
          </a:p>
        </p:txBody>
      </p:sp>
      <p:sp>
        <p:nvSpPr>
          <p:cNvPr id="438" name="Google Shape;438;p44"/>
          <p:cNvSpPr txBox="1"/>
          <p:nvPr/>
        </p:nvSpPr>
        <p:spPr>
          <a:xfrm>
            <a:off x="1042988" y="2110885"/>
            <a:ext cx="5602478" cy="866327"/>
          </a:xfrm>
          <a:prstGeom prst="rect">
            <a:avLst/>
          </a:prstGeom>
          <a:blipFill rotWithShape="1">
            <a:blip r:embed="rId3">
              <a:alphaModFix/>
            </a:blip>
            <a:stretch>
              <a:fillRect b="-12673" l="-1522"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39" name="Google Shape;439;p44"/>
          <p:cNvSpPr txBox="1"/>
          <p:nvPr/>
        </p:nvSpPr>
        <p:spPr>
          <a:xfrm>
            <a:off x="1042988" y="3228485"/>
            <a:ext cx="5602478" cy="866327"/>
          </a:xfrm>
          <a:prstGeom prst="rect">
            <a:avLst/>
          </a:prstGeom>
          <a:blipFill rotWithShape="1">
            <a:blip r:embed="rId4">
              <a:alphaModFix/>
            </a:blip>
            <a:stretch>
              <a:fillRect b="-12673" l="-108"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0" name="Google Shape;440;p44"/>
          <p:cNvSpPr/>
          <p:nvPr/>
        </p:nvSpPr>
        <p:spPr>
          <a:xfrm>
            <a:off x="1077782" y="4236712"/>
            <a:ext cx="4632137" cy="958660"/>
          </a:xfrm>
          <a:prstGeom prst="rect">
            <a:avLst/>
          </a:prstGeom>
          <a:blipFill rotWithShape="1">
            <a:blip r:embed="rId5">
              <a:alphaModFix/>
            </a:blip>
            <a:stretch>
              <a:fillRect b="-1082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1" name="Google Shape;441;p44"/>
          <p:cNvSpPr/>
          <p:nvPr/>
        </p:nvSpPr>
        <p:spPr>
          <a:xfrm>
            <a:off x="3566160" y="3761672"/>
            <a:ext cx="87376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44"/>
          <p:cNvSpPr/>
          <p:nvPr/>
        </p:nvSpPr>
        <p:spPr>
          <a:xfrm>
            <a:off x="3566160" y="3286632"/>
            <a:ext cx="873760" cy="40144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44"/>
          <p:cNvSpPr txBox="1"/>
          <p:nvPr/>
        </p:nvSpPr>
        <p:spPr>
          <a:xfrm>
            <a:off x="1042988" y="5337272"/>
            <a:ext cx="5602478" cy="866327"/>
          </a:xfrm>
          <a:prstGeom prst="rect">
            <a:avLst/>
          </a:prstGeom>
          <a:blipFill rotWithShape="1">
            <a:blip r:embed="rId6">
              <a:alphaModFix/>
            </a:blip>
            <a:stretch>
              <a:fillRect b="-12673" l="-108"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4" name="Google Shape;444;p44"/>
          <p:cNvSpPr/>
          <p:nvPr/>
        </p:nvSpPr>
        <p:spPr>
          <a:xfrm>
            <a:off x="5855651" y="5787588"/>
            <a:ext cx="2895600" cy="453201"/>
          </a:xfrm>
          <a:prstGeom prst="rect">
            <a:avLst/>
          </a:prstGeom>
          <a:blipFill rotWithShape="1">
            <a:blip r:embed="rId7">
              <a:alphaModFix/>
            </a:blip>
            <a:stretch>
              <a:fillRect b="-270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5" name="Google Shape;445;p4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500"/>
                                        <p:tgtEl>
                                          <p:spTgt spid="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451" name="Google Shape;451;p4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Example 4.1</a:t>
            </a:r>
            <a:endParaRPr/>
          </a:p>
        </p:txBody>
      </p:sp>
      <p:pic>
        <p:nvPicPr>
          <p:cNvPr id="452" name="Google Shape;452;p45"/>
          <p:cNvPicPr preferRelativeResize="0"/>
          <p:nvPr/>
        </p:nvPicPr>
        <p:blipFill rotWithShape="1">
          <a:blip r:embed="rId3">
            <a:alphaModFix/>
          </a:blip>
          <a:srcRect b="0" l="0" r="0" t="0"/>
          <a:stretch/>
        </p:blipFill>
        <p:spPr>
          <a:xfrm>
            <a:off x="1003530" y="1898473"/>
            <a:ext cx="7907337" cy="2305050"/>
          </a:xfrm>
          <a:prstGeom prst="rect">
            <a:avLst/>
          </a:prstGeom>
          <a:noFill/>
          <a:ln>
            <a:noFill/>
          </a:ln>
        </p:spPr>
      </p:pic>
      <p:grpSp>
        <p:nvGrpSpPr>
          <p:cNvPr id="453" name="Google Shape;453;p45"/>
          <p:cNvGrpSpPr/>
          <p:nvPr/>
        </p:nvGrpSpPr>
        <p:grpSpPr>
          <a:xfrm rot="-60000">
            <a:off x="1144390" y="4135125"/>
            <a:ext cx="6994999" cy="2420855"/>
            <a:chOff x="884" y="2478"/>
            <a:chExt cx="3498" cy="1541"/>
          </a:xfrm>
        </p:grpSpPr>
        <p:sp>
          <p:nvSpPr>
            <p:cNvPr id="454" name="Google Shape;454;p45"/>
            <p:cNvSpPr/>
            <p:nvPr/>
          </p:nvSpPr>
          <p:spPr>
            <a:xfrm>
              <a:off x="884" y="2478"/>
              <a:ext cx="3493" cy="15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5" name="Google Shape;455;p45"/>
            <p:cNvPicPr preferRelativeResize="0"/>
            <p:nvPr/>
          </p:nvPicPr>
          <p:blipFill rotWithShape="1">
            <a:blip r:embed="rId4">
              <a:alphaModFix/>
            </a:blip>
            <a:srcRect b="0" l="0" r="0" t="0"/>
            <a:stretch/>
          </p:blipFill>
          <p:spPr>
            <a:xfrm>
              <a:off x="884" y="2478"/>
              <a:ext cx="3498" cy="1541"/>
            </a:xfrm>
            <a:prstGeom prst="rect">
              <a:avLst/>
            </a:prstGeom>
            <a:noFill/>
            <a:ln>
              <a:noFill/>
            </a:ln>
          </p:spPr>
        </p:pic>
      </p:grpSp>
      <p:cxnSp>
        <p:nvCxnSpPr>
          <p:cNvPr id="456" name="Google Shape;456;p45"/>
          <p:cNvCxnSpPr/>
          <p:nvPr/>
        </p:nvCxnSpPr>
        <p:spPr>
          <a:xfrm>
            <a:off x="7096530" y="5583239"/>
            <a:ext cx="71041" cy="0"/>
          </a:xfrm>
          <a:prstGeom prst="straightConnector1">
            <a:avLst/>
          </a:prstGeom>
          <a:noFill/>
          <a:ln cap="flat" cmpd="sng" w="38100">
            <a:solidFill>
              <a:schemeClr val="dk1"/>
            </a:solidFill>
            <a:prstDash val="solid"/>
            <a:round/>
            <a:headEnd len="sm" w="sm" type="none"/>
            <a:tailEnd len="sm" w="sm" type="none"/>
          </a:ln>
        </p:spPr>
      </p:cxnSp>
      <p:sp>
        <p:nvSpPr>
          <p:cNvPr id="457" name="Google Shape;457;p4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58" name="Google Shape;458;p45"/>
          <p:cNvPicPr preferRelativeResize="0"/>
          <p:nvPr/>
        </p:nvPicPr>
        <p:blipFill rotWithShape="1">
          <a:blip r:embed="rId5">
            <a:alphaModFix/>
          </a:blip>
          <a:srcRect b="0" l="0" r="0" t="0"/>
          <a:stretch/>
        </p:blipFill>
        <p:spPr>
          <a:xfrm>
            <a:off x="5092700" y="1023936"/>
            <a:ext cx="3857625" cy="533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465" name="Google Shape;465;p4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Example 4.1 (cont.)</a:t>
            </a:r>
            <a:endParaRPr/>
          </a:p>
        </p:txBody>
      </p:sp>
      <p:pic>
        <p:nvPicPr>
          <p:cNvPr id="466" name="Google Shape;466;p46"/>
          <p:cNvPicPr preferRelativeResize="0"/>
          <p:nvPr/>
        </p:nvPicPr>
        <p:blipFill rotWithShape="1">
          <a:blip r:embed="rId3">
            <a:alphaModFix/>
          </a:blip>
          <a:srcRect b="0" l="0" r="0" t="0"/>
          <a:stretch/>
        </p:blipFill>
        <p:spPr>
          <a:xfrm>
            <a:off x="182854" y="1943676"/>
            <a:ext cx="6133907" cy="3614531"/>
          </a:xfrm>
          <a:prstGeom prst="rect">
            <a:avLst/>
          </a:prstGeom>
          <a:noFill/>
          <a:ln>
            <a:noFill/>
          </a:ln>
        </p:spPr>
      </p:pic>
      <p:grpSp>
        <p:nvGrpSpPr>
          <p:cNvPr id="467" name="Google Shape;467;p46"/>
          <p:cNvGrpSpPr/>
          <p:nvPr/>
        </p:nvGrpSpPr>
        <p:grpSpPr>
          <a:xfrm>
            <a:off x="405981" y="112405"/>
            <a:ext cx="5420563" cy="573764"/>
            <a:chOff x="2197908" y="189375"/>
            <a:chExt cx="5420563" cy="573764"/>
          </a:xfrm>
        </p:grpSpPr>
        <p:pic>
          <p:nvPicPr>
            <p:cNvPr id="468" name="Google Shape;468;p46"/>
            <p:cNvPicPr preferRelativeResize="0"/>
            <p:nvPr/>
          </p:nvPicPr>
          <p:blipFill rotWithShape="1">
            <a:blip r:embed="rId4">
              <a:alphaModFix/>
            </a:blip>
            <a:srcRect b="0" l="0" r="0" t="0"/>
            <a:stretch/>
          </p:blipFill>
          <p:spPr>
            <a:xfrm>
              <a:off x="2197908" y="189375"/>
              <a:ext cx="4742204" cy="288000"/>
            </a:xfrm>
            <a:prstGeom prst="rect">
              <a:avLst/>
            </a:prstGeom>
            <a:noFill/>
            <a:ln>
              <a:noFill/>
            </a:ln>
          </p:spPr>
        </p:pic>
        <p:pic>
          <p:nvPicPr>
            <p:cNvPr id="469" name="Google Shape;469;p46"/>
            <p:cNvPicPr preferRelativeResize="0"/>
            <p:nvPr/>
          </p:nvPicPr>
          <p:blipFill rotWithShape="1">
            <a:blip r:embed="rId5">
              <a:alphaModFix/>
            </a:blip>
            <a:srcRect b="0" l="0" r="0" t="0"/>
            <a:stretch/>
          </p:blipFill>
          <p:spPr>
            <a:xfrm>
              <a:off x="2701964" y="475139"/>
              <a:ext cx="4916507" cy="288000"/>
            </a:xfrm>
            <a:prstGeom prst="rect">
              <a:avLst/>
            </a:prstGeom>
            <a:noFill/>
            <a:ln>
              <a:noFill/>
            </a:ln>
          </p:spPr>
        </p:pic>
      </p:grpSp>
      <p:graphicFrame>
        <p:nvGraphicFramePr>
          <p:cNvPr id="470" name="Google Shape;470;p46"/>
          <p:cNvGraphicFramePr/>
          <p:nvPr/>
        </p:nvGraphicFramePr>
        <p:xfrm>
          <a:off x="5768765" y="4250245"/>
          <a:ext cx="3000000" cy="3000000"/>
        </p:xfrm>
        <a:graphic>
          <a:graphicData uri="http://schemas.openxmlformats.org/drawingml/2006/table">
            <a:tbl>
              <a:tblPr bandRow="1" firstRow="1">
                <a:noFill/>
                <a:tableStyleId>{61E811D1-E705-49ED-9760-ABEF968D1A03}</a:tableStyleId>
              </a:tblPr>
              <a:tblGrid>
                <a:gridCol w="720000"/>
                <a:gridCol w="1310150"/>
                <a:gridCol w="1310150"/>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Good</a:t>
                      </a:r>
                      <a:endParaRPr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Bad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Good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a:t>
                      </a:r>
                      <a:r>
                        <a:rPr lang="en-US" sz="1400" u="none" cap="none" strike="noStrike"/>
                        <a:t>g | g) = 0.8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t>
                      </a:r>
                      <a:r>
                        <a:rPr lang="en-US" sz="1400" u="none" cap="none" strike="noStrike"/>
                        <a:t>b | g) = 0.2</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Bad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t>
                      </a:r>
                      <a:r>
                        <a:rPr lang="en-US" sz="1400" u="none" cap="none" strike="noStrike"/>
                        <a:t>g | b) = 0.1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P(b</a:t>
                      </a:r>
                      <a:r>
                        <a:rPr lang="en-US" sz="1400" u="none" cap="none" strike="noStrike"/>
                        <a:t> | b) = 0.9</a:t>
                      </a:r>
                      <a:endParaRPr sz="1400" u="none" cap="none" strike="noStrike"/>
                    </a:p>
                  </a:txBody>
                  <a:tcPr marT="45725" marB="45725" marR="91450" marL="91450"/>
                </a:tc>
              </a:tr>
            </a:tbl>
          </a:graphicData>
        </a:graphic>
      </p:graphicFrame>
      <p:graphicFrame>
        <p:nvGraphicFramePr>
          <p:cNvPr id="471" name="Google Shape;471;p46"/>
          <p:cNvGraphicFramePr/>
          <p:nvPr/>
        </p:nvGraphicFramePr>
        <p:xfrm>
          <a:off x="5062786" y="5388293"/>
          <a:ext cx="3000000" cy="3000000"/>
        </p:xfrm>
        <a:graphic>
          <a:graphicData uri="http://schemas.openxmlformats.org/drawingml/2006/table">
            <a:tbl>
              <a:tblPr bandRow="1" firstRow="1">
                <a:noFill/>
                <a:tableStyleId>{61E811D1-E705-49ED-9760-ABEF968D1A03}</a:tableStyleId>
              </a:tblPr>
              <a:tblGrid>
                <a:gridCol w="720000"/>
                <a:gridCol w="1657425"/>
                <a:gridCol w="1657425"/>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Good</a:t>
                      </a:r>
                      <a:endParaRPr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Bad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Good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e(</a:t>
                      </a:r>
                      <a:r>
                        <a:rPr lang="en-US" sz="1400" u="none" cap="none" strike="noStrike"/>
                        <a:t>g, g) = $2000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r>
                        <a:rPr lang="en-US" sz="1400" u="none" cap="none" strike="noStrike"/>
                        <a:t>g, b) = -$100</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Bad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r>
                        <a:rPr lang="en-US" sz="1400" u="none" cap="none" strike="noStrike"/>
                        <a:t>b, g) = -$10,000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e(b</a:t>
                      </a:r>
                      <a:r>
                        <a:rPr lang="en-US" sz="1400" u="none" cap="none" strike="noStrike"/>
                        <a:t>, b) = -$100</a:t>
                      </a:r>
                      <a:endParaRPr sz="1400" u="none" cap="none" strike="noStrike"/>
                    </a:p>
                  </a:txBody>
                  <a:tcPr marT="45725" marB="45725" marR="91450" marL="91450"/>
                </a:tc>
              </a:tr>
            </a:tbl>
          </a:graphicData>
        </a:graphic>
      </p:graphicFrame>
      <p:sp>
        <p:nvSpPr>
          <p:cNvPr id="472" name="Google Shape;472;p4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478" name="Google Shape;478;p4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Example 4.2</a:t>
            </a:r>
            <a:endParaRPr/>
          </a:p>
        </p:txBody>
      </p:sp>
      <p:pic>
        <p:nvPicPr>
          <p:cNvPr id="479" name="Google Shape;479;p47"/>
          <p:cNvPicPr preferRelativeResize="0"/>
          <p:nvPr>
            <p:ph idx="1" type="body"/>
          </p:nvPr>
        </p:nvPicPr>
        <p:blipFill rotWithShape="1">
          <a:blip r:embed="rId3">
            <a:alphaModFix/>
          </a:blip>
          <a:srcRect b="0" l="0" r="0" t="0"/>
          <a:stretch/>
        </p:blipFill>
        <p:spPr>
          <a:xfrm rot="-60000">
            <a:off x="1567966" y="1955941"/>
            <a:ext cx="7036527" cy="2487154"/>
          </a:xfrm>
          <a:prstGeom prst="rect">
            <a:avLst/>
          </a:prstGeom>
          <a:noFill/>
          <a:ln>
            <a:noFill/>
          </a:ln>
        </p:spPr>
      </p:pic>
      <p:pic>
        <p:nvPicPr>
          <p:cNvPr id="480" name="Google Shape;480;p47"/>
          <p:cNvPicPr preferRelativeResize="0"/>
          <p:nvPr/>
        </p:nvPicPr>
        <p:blipFill rotWithShape="1">
          <a:blip r:embed="rId4">
            <a:alphaModFix/>
          </a:blip>
          <a:srcRect b="7093" l="0" r="0" t="0"/>
          <a:stretch/>
        </p:blipFill>
        <p:spPr>
          <a:xfrm>
            <a:off x="1042988" y="4068236"/>
            <a:ext cx="7472686" cy="2391549"/>
          </a:xfrm>
          <a:prstGeom prst="rect">
            <a:avLst/>
          </a:prstGeom>
          <a:noFill/>
          <a:ln>
            <a:noFill/>
          </a:ln>
        </p:spPr>
      </p:pic>
      <p:cxnSp>
        <p:nvCxnSpPr>
          <p:cNvPr id="481" name="Google Shape;481;p47"/>
          <p:cNvCxnSpPr/>
          <p:nvPr/>
        </p:nvCxnSpPr>
        <p:spPr>
          <a:xfrm>
            <a:off x="7294563" y="5615983"/>
            <a:ext cx="52403" cy="0"/>
          </a:xfrm>
          <a:prstGeom prst="straightConnector1">
            <a:avLst/>
          </a:prstGeom>
          <a:noFill/>
          <a:ln cap="flat" cmpd="sng" w="38100">
            <a:solidFill>
              <a:schemeClr val="dk1"/>
            </a:solidFill>
            <a:prstDash val="solid"/>
            <a:round/>
            <a:headEnd len="sm" w="sm" type="none"/>
            <a:tailEnd len="sm" w="sm" type="none"/>
          </a:ln>
        </p:spPr>
      </p:cxnSp>
      <p:sp>
        <p:nvSpPr>
          <p:cNvPr id="482" name="Google Shape;482;p4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489" name="Google Shape;489;p4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Example 4.2 (cont.)</a:t>
            </a:r>
            <a:endParaRPr/>
          </a:p>
        </p:txBody>
      </p:sp>
      <p:pic>
        <p:nvPicPr>
          <p:cNvPr id="490" name="Google Shape;490;p48"/>
          <p:cNvPicPr preferRelativeResize="0"/>
          <p:nvPr/>
        </p:nvPicPr>
        <p:blipFill rotWithShape="1">
          <a:blip r:embed="rId3">
            <a:alphaModFix/>
          </a:blip>
          <a:srcRect b="0" l="0" r="0" t="0"/>
          <a:stretch/>
        </p:blipFill>
        <p:spPr>
          <a:xfrm>
            <a:off x="687388" y="2114068"/>
            <a:ext cx="7753350" cy="4314825"/>
          </a:xfrm>
          <a:prstGeom prst="rect">
            <a:avLst/>
          </a:prstGeom>
          <a:noFill/>
          <a:ln>
            <a:noFill/>
          </a:ln>
        </p:spPr>
      </p:pic>
      <p:sp>
        <p:nvSpPr>
          <p:cNvPr id="491" name="Google Shape;491;p4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492" name="Google Shape;492;p48"/>
          <p:cNvGraphicFramePr/>
          <p:nvPr/>
        </p:nvGraphicFramePr>
        <p:xfrm>
          <a:off x="5826544" y="12555"/>
          <a:ext cx="3000000" cy="3000000"/>
        </p:xfrm>
        <a:graphic>
          <a:graphicData uri="http://schemas.openxmlformats.org/drawingml/2006/table">
            <a:tbl>
              <a:tblPr bandRow="1" firstRow="1">
                <a:noFill/>
                <a:tableStyleId>{61E811D1-E705-49ED-9760-ABEF968D1A03}</a:tableStyleId>
              </a:tblPr>
              <a:tblGrid>
                <a:gridCol w="720000"/>
                <a:gridCol w="1310150"/>
                <a:gridCol w="1310150"/>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Good</a:t>
                      </a:r>
                      <a:endParaRPr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Bad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Good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a:t>
                      </a:r>
                      <a:r>
                        <a:rPr lang="en-US" sz="1400" u="none" cap="none" strike="noStrike"/>
                        <a:t>g | g) = 0.85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t>
                      </a:r>
                      <a:r>
                        <a:rPr lang="en-US" sz="1400" u="none" cap="none" strike="noStrike"/>
                        <a:t>b | g) = 0.15</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Bad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t>
                      </a:r>
                      <a:r>
                        <a:rPr lang="en-US" sz="1400" u="none" cap="none" strike="noStrike"/>
                        <a:t>g | b) = 0.12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P(b</a:t>
                      </a:r>
                      <a:r>
                        <a:rPr lang="en-US" sz="1400" u="none" cap="none" strike="noStrike"/>
                        <a:t> | b) = 0.88</a:t>
                      </a:r>
                      <a:endParaRPr sz="1400" u="none" cap="none" strike="noStrike"/>
                    </a:p>
                  </a:txBody>
                  <a:tcPr marT="45725" marB="45725" marR="91450" marL="91450"/>
                </a:tc>
              </a:tr>
            </a:tbl>
          </a:graphicData>
        </a:graphic>
      </p:graphicFrame>
      <p:graphicFrame>
        <p:nvGraphicFramePr>
          <p:cNvPr id="493" name="Google Shape;493;p48"/>
          <p:cNvGraphicFramePr/>
          <p:nvPr/>
        </p:nvGraphicFramePr>
        <p:xfrm>
          <a:off x="5120565" y="1150603"/>
          <a:ext cx="3000000" cy="3000000"/>
        </p:xfrm>
        <a:graphic>
          <a:graphicData uri="http://schemas.openxmlformats.org/drawingml/2006/table">
            <a:tbl>
              <a:tblPr bandRow="1" firstRow="1">
                <a:noFill/>
                <a:tableStyleId>{61E811D1-E705-49ED-9760-ABEF968D1A03}</a:tableStyleId>
              </a:tblPr>
              <a:tblGrid>
                <a:gridCol w="720000"/>
                <a:gridCol w="1657425"/>
                <a:gridCol w="1657425"/>
              </a:tblGrid>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Good</a:t>
                      </a:r>
                      <a:endParaRPr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chemeClr val="dk1"/>
                          </a:solidFill>
                        </a:rPr>
                        <a:t>Bad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Good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e(</a:t>
                      </a:r>
                      <a:r>
                        <a:rPr lang="en-US" sz="1400" u="none" cap="none" strike="noStrike"/>
                        <a:t>g, g) = $2000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r>
                        <a:rPr lang="en-US" sz="1400" u="none" cap="none" strike="noStrike"/>
                        <a:t>g, b) = -$100</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400" u="none" cap="none" strike="noStrike"/>
                        <a:t>Bad</a:t>
                      </a:r>
                      <a:endParaRPr b="1"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r>
                        <a:rPr lang="en-US" sz="1400" u="none" cap="none" strike="noStrike"/>
                        <a:t>b, g) = -$10,000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e(b</a:t>
                      </a:r>
                      <a:r>
                        <a:rPr lang="en-US" sz="1400" u="none" cap="none" strike="noStrike"/>
                        <a:t>, b) = -$100</a:t>
                      </a:r>
                      <a:endParaRPr sz="1400" u="none" cap="none" strike="noStrike"/>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499" name="Google Shape;499;p49"/>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500" name="Google Shape;500;p4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01" name="Google Shape;501;p4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08" name="Google Shape;508;p5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Recall</a:t>
            </a:r>
            <a:endParaRPr/>
          </a:p>
        </p:txBody>
      </p:sp>
      <p:sp>
        <p:nvSpPr>
          <p:cNvPr id="509" name="Google Shape;509;p50"/>
          <p:cNvSpPr txBox="1"/>
          <p:nvPr/>
        </p:nvSpPr>
        <p:spPr>
          <a:xfrm>
            <a:off x="1692275" y="2590800"/>
            <a:ext cx="844550"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unit</a:t>
            </a:r>
            <a:endParaRPr b="0" i="0" sz="1600" u="none" cap="none" strike="noStrike">
              <a:solidFill>
                <a:schemeClr val="dk1"/>
              </a:solidFill>
              <a:latin typeface="Arial"/>
              <a:ea typeface="Arial"/>
              <a:cs typeface="Arial"/>
              <a:sym typeface="Arial"/>
            </a:endParaRPr>
          </a:p>
        </p:txBody>
      </p:sp>
      <p:sp>
        <p:nvSpPr>
          <p:cNvPr id="510" name="Google Shape;510;p50"/>
          <p:cNvSpPr txBox="1"/>
          <p:nvPr/>
        </p:nvSpPr>
        <p:spPr>
          <a:xfrm>
            <a:off x="4121150" y="2590800"/>
            <a:ext cx="43926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measurement vector</a:t>
            </a:r>
            <a:endParaRPr b="0" i="0" sz="1600" u="none" cap="none" strike="noStrike">
              <a:solidFill>
                <a:schemeClr val="dk1"/>
              </a:solidFill>
              <a:latin typeface="Arial"/>
              <a:ea typeface="Arial"/>
              <a:cs typeface="Arial"/>
              <a:sym typeface="Arial"/>
            </a:endParaRPr>
          </a:p>
        </p:txBody>
      </p:sp>
      <p:sp>
        <p:nvSpPr>
          <p:cNvPr id="511" name="Google Shape;511;p50"/>
          <p:cNvSpPr txBox="1"/>
          <p:nvPr/>
        </p:nvSpPr>
        <p:spPr>
          <a:xfrm>
            <a:off x="3468688" y="4953000"/>
            <a:ext cx="534193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optimally </a:t>
            </a:r>
            <a:r>
              <a:rPr b="1" i="0" lang="en-US" sz="2800" u="none" cap="none" strike="noStrike">
                <a:solidFill>
                  <a:schemeClr val="dk1"/>
                </a:solidFill>
                <a:latin typeface="Arial"/>
                <a:ea typeface="Arial"/>
                <a:cs typeface="Arial"/>
                <a:sym typeface="Arial"/>
              </a:rPr>
              <a:t>assign unit to a class</a:t>
            </a:r>
            <a:endParaRPr b="1" i="0" sz="1400" u="none" cap="none" strike="noStrike">
              <a:solidFill>
                <a:schemeClr val="dk1"/>
              </a:solidFill>
              <a:latin typeface="Arial"/>
              <a:ea typeface="Arial"/>
              <a:cs typeface="Arial"/>
              <a:sym typeface="Arial"/>
            </a:endParaRPr>
          </a:p>
        </p:txBody>
      </p:sp>
      <p:sp>
        <p:nvSpPr>
          <p:cNvPr id="512" name="Google Shape;512;p50"/>
          <p:cNvSpPr txBox="1"/>
          <p:nvPr/>
        </p:nvSpPr>
        <p:spPr>
          <a:xfrm>
            <a:off x="3816350" y="3771900"/>
            <a:ext cx="2554288"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decision rule</a:t>
            </a:r>
            <a:endParaRPr b="0" i="0" sz="1600" u="none" cap="none" strike="noStrike">
              <a:solidFill>
                <a:schemeClr val="dk1"/>
              </a:solidFill>
              <a:latin typeface="Arial"/>
              <a:ea typeface="Arial"/>
              <a:cs typeface="Arial"/>
              <a:sym typeface="Arial"/>
            </a:endParaRPr>
          </a:p>
        </p:txBody>
      </p:sp>
      <p:cxnSp>
        <p:nvCxnSpPr>
          <p:cNvPr id="513" name="Google Shape;513;p50"/>
          <p:cNvCxnSpPr/>
          <p:nvPr/>
        </p:nvCxnSpPr>
        <p:spPr>
          <a:xfrm>
            <a:off x="6269909" y="3176588"/>
            <a:ext cx="0" cy="1776300"/>
          </a:xfrm>
          <a:prstGeom prst="straightConnector1">
            <a:avLst/>
          </a:prstGeom>
          <a:noFill/>
          <a:ln cap="flat" cmpd="sng" w="9525">
            <a:solidFill>
              <a:schemeClr val="dk1"/>
            </a:solidFill>
            <a:prstDash val="solid"/>
            <a:round/>
            <a:headEnd len="sm" w="sm" type="none"/>
            <a:tailEnd len="med" w="med" type="triangle"/>
          </a:ln>
        </p:spPr>
      </p:cxnSp>
      <p:cxnSp>
        <p:nvCxnSpPr>
          <p:cNvPr id="514" name="Google Shape;514;p50"/>
          <p:cNvCxnSpPr>
            <a:stCxn id="509" idx="3"/>
            <a:endCxn id="510" idx="1"/>
          </p:cNvCxnSpPr>
          <p:nvPr/>
        </p:nvCxnSpPr>
        <p:spPr>
          <a:xfrm>
            <a:off x="2536825" y="2883694"/>
            <a:ext cx="1584300" cy="0"/>
          </a:xfrm>
          <a:prstGeom prst="straightConnector1">
            <a:avLst/>
          </a:prstGeom>
          <a:noFill/>
          <a:ln cap="flat" cmpd="sng" w="9525">
            <a:solidFill>
              <a:schemeClr val="dk1"/>
            </a:solidFill>
            <a:prstDash val="solid"/>
            <a:round/>
            <a:headEnd len="sm" w="sm" type="none"/>
            <a:tailEnd len="med" w="med" type="triangle"/>
          </a:ln>
        </p:spPr>
      </p:cxnSp>
      <p:sp>
        <p:nvSpPr>
          <p:cNvPr id="515" name="Google Shape;515;p50"/>
          <p:cNvSpPr txBox="1"/>
          <p:nvPr/>
        </p:nvSpPr>
        <p:spPr>
          <a:xfrm>
            <a:off x="1096963" y="3125788"/>
            <a:ext cx="22320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(image regions 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projected segments)</a:t>
            </a:r>
            <a:endParaRPr b="0" i="0" sz="1800" u="none" cap="none" strike="noStrike">
              <a:solidFill>
                <a:schemeClr val="dk1"/>
              </a:solidFill>
              <a:latin typeface="Arial"/>
              <a:ea typeface="Arial"/>
              <a:cs typeface="Arial"/>
              <a:sym typeface="Arial"/>
            </a:endParaRPr>
          </a:p>
        </p:txBody>
      </p:sp>
      <p:sp>
        <p:nvSpPr>
          <p:cNvPr id="516" name="Google Shape;516;p50"/>
          <p:cNvSpPr txBox="1"/>
          <p:nvPr/>
        </p:nvSpPr>
        <p:spPr>
          <a:xfrm>
            <a:off x="4284663" y="2044700"/>
            <a:ext cx="386556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How to reduce the </a:t>
            </a:r>
            <a:r>
              <a:rPr b="1" i="0" lang="en-US" sz="1800" u="none" cap="none" strike="noStrike">
                <a:solidFill>
                  <a:schemeClr val="dk1"/>
                </a:solidFill>
                <a:latin typeface="Arial"/>
                <a:ea typeface="Arial"/>
                <a:cs typeface="Arial"/>
                <a:sym typeface="Arial"/>
              </a:rPr>
              <a:t>dimensionality</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517" name="Google Shape;517;p50"/>
          <p:cNvSpPr txBox="1"/>
          <p:nvPr/>
        </p:nvSpPr>
        <p:spPr>
          <a:xfrm>
            <a:off x="4405313" y="2370138"/>
            <a:ext cx="34686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Feature selection and extraction</a:t>
            </a:r>
            <a:endParaRPr b="0" i="0" sz="1800" u="none" cap="none" strike="noStrike">
              <a:solidFill>
                <a:schemeClr val="dk1"/>
              </a:solidFill>
              <a:latin typeface="Arial"/>
              <a:ea typeface="Arial"/>
              <a:cs typeface="Arial"/>
              <a:sym typeface="Arial"/>
            </a:endParaRPr>
          </a:p>
        </p:txBody>
      </p:sp>
      <p:sp>
        <p:nvSpPr>
          <p:cNvPr id="518" name="Google Shape;518;p50"/>
          <p:cNvSpPr txBox="1"/>
          <p:nvPr/>
        </p:nvSpPr>
        <p:spPr>
          <a:xfrm>
            <a:off x="6370638" y="3587750"/>
            <a:ext cx="265906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Construction techniques</a:t>
            </a:r>
            <a:endParaRPr b="0" i="0" sz="1800" u="none" cap="none" strike="noStrike">
              <a:solidFill>
                <a:schemeClr val="dk1"/>
              </a:solidFill>
              <a:latin typeface="Arial"/>
              <a:ea typeface="Arial"/>
              <a:cs typeface="Arial"/>
              <a:sym typeface="Arial"/>
            </a:endParaRPr>
          </a:p>
        </p:txBody>
      </p:sp>
      <p:sp>
        <p:nvSpPr>
          <p:cNvPr id="519" name="Google Shape;519;p50"/>
          <p:cNvSpPr txBox="1"/>
          <p:nvPr/>
        </p:nvSpPr>
        <p:spPr>
          <a:xfrm>
            <a:off x="6370638" y="4086225"/>
            <a:ext cx="20701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Estimation of error</a:t>
            </a:r>
            <a:endParaRPr b="0" i="0" sz="1800" u="none" cap="none" strike="noStrike">
              <a:solidFill>
                <a:schemeClr val="dk1"/>
              </a:solidFill>
              <a:latin typeface="Arial"/>
              <a:ea typeface="Arial"/>
              <a:cs typeface="Arial"/>
              <a:sym typeface="Arial"/>
            </a:endParaRPr>
          </a:p>
        </p:txBody>
      </p:sp>
      <p:sp>
        <p:nvSpPr>
          <p:cNvPr id="520" name="Google Shape;520;p50"/>
          <p:cNvSpPr/>
          <p:nvPr/>
        </p:nvSpPr>
        <p:spPr>
          <a:xfrm>
            <a:off x="6393331" y="3431895"/>
            <a:ext cx="2605088" cy="637381"/>
          </a:xfrm>
          <a:prstGeom prst="rect">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1" name="Google Shape;521;p5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28" name="Google Shape;528;p5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Decision Rule Construction</a:t>
            </a:r>
            <a:endParaRPr/>
          </a:p>
        </p:txBody>
      </p:sp>
      <p:sp>
        <p:nvSpPr>
          <p:cNvPr id="529" name="Google Shape;529;p51"/>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i="1" lang="en-US"/>
              <a:t>(t, a)</a:t>
            </a:r>
            <a:r>
              <a:rPr lang="en-US"/>
              <a:t>: summing </a:t>
            </a:r>
            <a:r>
              <a:rPr i="1" lang="en-US"/>
              <a:t>(t, a, d)</a:t>
            </a:r>
            <a:r>
              <a:rPr lang="en-US"/>
              <a:t> on every measurement </a:t>
            </a:r>
            <a:r>
              <a:rPr i="1" lang="en-US"/>
              <a:t>d</a:t>
            </a:r>
            <a:endParaRPr/>
          </a:p>
          <a:p>
            <a:pPr indent="-342900" lvl="0" marL="342900" rtl="0" algn="l">
              <a:lnSpc>
                <a:spcPct val="100000"/>
              </a:lnSpc>
              <a:spcBef>
                <a:spcPts val="600"/>
              </a:spcBef>
              <a:spcAft>
                <a:spcPts val="0"/>
              </a:spcAft>
              <a:buSzPts val="2100"/>
              <a:buChar char="●"/>
            </a:pPr>
            <a:r>
              <a:rPr lang="en-US"/>
              <a:t>Therefore,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Average economic gain</a:t>
            </a:r>
            <a:endParaRPr/>
          </a:p>
        </p:txBody>
      </p:sp>
      <p:pic>
        <p:nvPicPr>
          <p:cNvPr id="530" name="Google Shape;530;p51"/>
          <p:cNvPicPr preferRelativeResize="0"/>
          <p:nvPr/>
        </p:nvPicPr>
        <p:blipFill rotWithShape="1">
          <a:blip r:embed="rId3">
            <a:alphaModFix/>
          </a:blip>
          <a:srcRect b="0" l="0" r="0" t="0"/>
          <a:stretch/>
        </p:blipFill>
        <p:spPr>
          <a:xfrm>
            <a:off x="2916238" y="3014663"/>
            <a:ext cx="4010025" cy="990600"/>
          </a:xfrm>
          <a:prstGeom prst="rect">
            <a:avLst/>
          </a:prstGeom>
          <a:noFill/>
          <a:ln>
            <a:noFill/>
          </a:ln>
        </p:spPr>
      </p:pic>
      <p:pic>
        <p:nvPicPr>
          <p:cNvPr id="531" name="Google Shape;531;p51"/>
          <p:cNvPicPr preferRelativeResize="0"/>
          <p:nvPr/>
        </p:nvPicPr>
        <p:blipFill rotWithShape="1">
          <a:blip r:embed="rId4">
            <a:alphaModFix/>
          </a:blip>
          <a:srcRect b="0" l="0" r="0" t="0"/>
          <a:stretch/>
        </p:blipFill>
        <p:spPr>
          <a:xfrm>
            <a:off x="2163763" y="4864100"/>
            <a:ext cx="4800600" cy="990600"/>
          </a:xfrm>
          <a:prstGeom prst="rect">
            <a:avLst/>
          </a:prstGeom>
          <a:noFill/>
          <a:ln>
            <a:noFill/>
          </a:ln>
        </p:spPr>
      </p:pic>
      <p:sp>
        <p:nvSpPr>
          <p:cNvPr id="532" name="Google Shape;532;p5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38" name="Google Shape;538;p5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Decision Rule Construction (cont.)</a:t>
            </a:r>
            <a:endParaRPr/>
          </a:p>
        </p:txBody>
      </p:sp>
      <p:pic>
        <p:nvPicPr>
          <p:cNvPr id="539" name="Google Shape;539;p52"/>
          <p:cNvPicPr preferRelativeResize="0"/>
          <p:nvPr>
            <p:ph idx="1" type="body"/>
          </p:nvPr>
        </p:nvPicPr>
        <p:blipFill rotWithShape="1">
          <a:blip r:embed="rId3">
            <a:alphaModFix/>
          </a:blip>
          <a:srcRect b="0" l="0" r="0" t="0"/>
          <a:stretch/>
        </p:blipFill>
        <p:spPr>
          <a:xfrm>
            <a:off x="1042988" y="1888875"/>
            <a:ext cx="7921625" cy="4562475"/>
          </a:xfrm>
          <a:prstGeom prst="rect">
            <a:avLst/>
          </a:prstGeom>
          <a:noFill/>
          <a:ln>
            <a:noFill/>
          </a:ln>
        </p:spPr>
      </p:pic>
      <p:pic>
        <p:nvPicPr>
          <p:cNvPr id="540" name="Google Shape;540;p52"/>
          <p:cNvPicPr preferRelativeResize="0"/>
          <p:nvPr/>
        </p:nvPicPr>
        <p:blipFill rotWithShape="1">
          <a:blip r:embed="rId4">
            <a:alphaModFix/>
          </a:blip>
          <a:srcRect b="0" l="0" r="0" t="0"/>
          <a:stretch/>
        </p:blipFill>
        <p:spPr>
          <a:xfrm>
            <a:off x="4140517" y="1013140"/>
            <a:ext cx="3960495" cy="817245"/>
          </a:xfrm>
          <a:prstGeom prst="rect">
            <a:avLst/>
          </a:prstGeom>
          <a:noFill/>
          <a:ln>
            <a:noFill/>
          </a:ln>
        </p:spPr>
      </p:pic>
      <p:sp>
        <p:nvSpPr>
          <p:cNvPr id="541" name="Google Shape;541;p5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03" name="Google Shape;103;p1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Pattern Discrimination</a:t>
            </a:r>
            <a:endParaRPr/>
          </a:p>
        </p:txBody>
      </p:sp>
      <p:sp>
        <p:nvSpPr>
          <p:cNvPr id="104" name="Google Shape;104;p17"/>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Also called pattern identification</a:t>
            </a:r>
            <a:endParaRPr/>
          </a:p>
          <a:p>
            <a:pPr indent="-342900" lvl="0" marL="342900" rtl="0" algn="l">
              <a:lnSpc>
                <a:spcPct val="100000"/>
              </a:lnSpc>
              <a:spcBef>
                <a:spcPts val="600"/>
              </a:spcBef>
              <a:spcAft>
                <a:spcPts val="0"/>
              </a:spcAft>
              <a:buSzPts val="2100"/>
              <a:buChar char="●"/>
            </a:pPr>
            <a:r>
              <a:rPr lang="en-US"/>
              <a:t>Process:</a:t>
            </a:r>
            <a:endParaRPr/>
          </a:p>
          <a:p>
            <a:pPr indent="-347663" lvl="1" marL="692150" rtl="0" algn="l">
              <a:lnSpc>
                <a:spcPct val="100000"/>
              </a:lnSpc>
              <a:spcBef>
                <a:spcPts val="520"/>
              </a:spcBef>
              <a:spcAft>
                <a:spcPts val="0"/>
              </a:spcAft>
              <a:buSzPts val="1820"/>
              <a:buChar char="●"/>
            </a:pPr>
            <a:r>
              <a:rPr lang="en-US"/>
              <a:t>A </a:t>
            </a:r>
            <a:r>
              <a:rPr b="1" lang="en-US"/>
              <a:t>unit</a:t>
            </a:r>
            <a:r>
              <a:rPr lang="en-US"/>
              <a:t> is observed or measured</a:t>
            </a:r>
            <a:endParaRPr/>
          </a:p>
          <a:p>
            <a:pPr indent="-347663" lvl="1" marL="692150" rtl="0" algn="l">
              <a:lnSpc>
                <a:spcPct val="100000"/>
              </a:lnSpc>
              <a:spcBef>
                <a:spcPts val="520"/>
              </a:spcBef>
              <a:spcAft>
                <a:spcPts val="0"/>
              </a:spcAft>
              <a:buSzPts val="1820"/>
              <a:buChar char="●"/>
            </a:pPr>
            <a:r>
              <a:rPr lang="en-US"/>
              <a:t>A </a:t>
            </a:r>
            <a:r>
              <a:rPr b="1" lang="en-US"/>
              <a:t>category</a:t>
            </a:r>
            <a:r>
              <a:rPr lang="en-US"/>
              <a:t> </a:t>
            </a:r>
            <a:r>
              <a:rPr b="1" lang="en-US"/>
              <a:t>assignment</a:t>
            </a:r>
            <a:r>
              <a:rPr lang="en-US"/>
              <a:t> is made that names or classifies the unit as a type of object</a:t>
            </a:r>
            <a:endParaRPr/>
          </a:p>
          <a:p>
            <a:pPr indent="-347663" lvl="1" marL="692150" rtl="0" algn="l">
              <a:lnSpc>
                <a:spcPct val="100000"/>
              </a:lnSpc>
              <a:spcBef>
                <a:spcPts val="520"/>
              </a:spcBef>
              <a:spcAft>
                <a:spcPts val="0"/>
              </a:spcAft>
              <a:buSzPts val="1820"/>
              <a:buChar char="●"/>
            </a:pPr>
            <a:r>
              <a:rPr lang="en-US"/>
              <a:t>The category assignment is made only on observed </a:t>
            </a:r>
            <a:r>
              <a:rPr b="1" lang="en-US"/>
              <a:t>measurement</a:t>
            </a:r>
            <a:r>
              <a:rPr lang="en-US"/>
              <a:t> (pattern)</a:t>
            </a:r>
            <a:endParaRPr/>
          </a:p>
          <a:p>
            <a:pPr indent="-209550" lvl="0" marL="342900" rtl="0" algn="l">
              <a:lnSpc>
                <a:spcPct val="100000"/>
              </a:lnSpc>
              <a:spcBef>
                <a:spcPts val="600"/>
              </a:spcBef>
              <a:spcAft>
                <a:spcPts val="0"/>
              </a:spcAft>
              <a:buSzPts val="2100"/>
              <a:buNone/>
            </a:pPr>
            <a:r>
              <a:t/>
            </a:r>
            <a:endParaRPr/>
          </a:p>
        </p:txBody>
      </p:sp>
      <p:sp>
        <p:nvSpPr>
          <p:cNvPr id="105" name="Google Shape;105;p1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47" name="Google Shape;547;p5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Decision Rule Construction (cont.)</a:t>
            </a:r>
            <a:endParaRPr/>
          </a:p>
        </p:txBody>
      </p:sp>
      <p:sp>
        <p:nvSpPr>
          <p:cNvPr id="548" name="Google Shape;548;p53"/>
          <p:cNvSpPr txBox="1"/>
          <p:nvPr>
            <p:ph idx="1" type="body"/>
          </p:nvPr>
        </p:nvSpPr>
        <p:spPr>
          <a:xfrm>
            <a:off x="449263" y="2089150"/>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We can use identity matrix as the economic gain matrix to compute the probability of correct assignment: </a:t>
            </a:r>
            <a:endParaRPr/>
          </a:p>
        </p:txBody>
      </p:sp>
      <p:pic>
        <p:nvPicPr>
          <p:cNvPr id="549" name="Google Shape;549;p53"/>
          <p:cNvPicPr preferRelativeResize="0"/>
          <p:nvPr/>
        </p:nvPicPr>
        <p:blipFill rotWithShape="1">
          <a:blip r:embed="rId3">
            <a:alphaModFix/>
          </a:blip>
          <a:srcRect b="0" l="0" r="0" t="0"/>
          <a:stretch/>
        </p:blipFill>
        <p:spPr>
          <a:xfrm>
            <a:off x="473075" y="3798888"/>
            <a:ext cx="4800600" cy="990600"/>
          </a:xfrm>
          <a:prstGeom prst="rect">
            <a:avLst/>
          </a:prstGeom>
          <a:noFill/>
          <a:ln>
            <a:noFill/>
          </a:ln>
        </p:spPr>
      </p:pic>
      <p:pic>
        <p:nvPicPr>
          <p:cNvPr id="550" name="Google Shape;550;p53"/>
          <p:cNvPicPr preferRelativeResize="0"/>
          <p:nvPr/>
        </p:nvPicPr>
        <p:blipFill rotWithShape="1">
          <a:blip r:embed="rId4">
            <a:alphaModFix/>
          </a:blip>
          <a:srcRect b="0" l="0" r="0" t="0"/>
          <a:stretch/>
        </p:blipFill>
        <p:spPr>
          <a:xfrm>
            <a:off x="1282700" y="4886325"/>
            <a:ext cx="7105650" cy="990600"/>
          </a:xfrm>
          <a:prstGeom prst="rect">
            <a:avLst/>
          </a:prstGeom>
          <a:noFill/>
          <a:ln>
            <a:noFill/>
          </a:ln>
        </p:spPr>
      </p:pic>
      <p:sp>
        <p:nvSpPr>
          <p:cNvPr id="551" name="Google Shape;551;p5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57" name="Google Shape;557;p5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Decision Rule Construction (cont.)</a:t>
            </a:r>
            <a:endParaRPr/>
          </a:p>
        </p:txBody>
      </p:sp>
      <p:pic>
        <p:nvPicPr>
          <p:cNvPr id="558" name="Google Shape;558;p54"/>
          <p:cNvPicPr preferRelativeResize="0"/>
          <p:nvPr>
            <p:ph idx="1" type="body"/>
          </p:nvPr>
        </p:nvPicPr>
        <p:blipFill rotWithShape="1">
          <a:blip r:embed="rId3">
            <a:alphaModFix/>
          </a:blip>
          <a:srcRect b="0" l="0" r="0" t="0"/>
          <a:stretch/>
        </p:blipFill>
        <p:spPr>
          <a:xfrm>
            <a:off x="1042988" y="1888876"/>
            <a:ext cx="7921625" cy="4562475"/>
          </a:xfrm>
          <a:prstGeom prst="rect">
            <a:avLst/>
          </a:prstGeom>
          <a:noFill/>
          <a:ln>
            <a:noFill/>
          </a:ln>
        </p:spPr>
      </p:pic>
      <p:sp>
        <p:nvSpPr>
          <p:cNvPr id="559" name="Google Shape;559;p54"/>
          <p:cNvSpPr txBox="1"/>
          <p:nvPr/>
        </p:nvSpPr>
        <p:spPr>
          <a:xfrm>
            <a:off x="3390901" y="5795775"/>
            <a:ext cx="476250"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true</a:t>
            </a:r>
            <a:endParaRPr b="1" i="0" sz="1200" u="none" cap="none" strike="noStrike">
              <a:solidFill>
                <a:srgbClr val="000000"/>
              </a:solidFill>
              <a:latin typeface="Arial"/>
              <a:ea typeface="Arial"/>
              <a:cs typeface="Arial"/>
              <a:sym typeface="Arial"/>
            </a:endParaRPr>
          </a:p>
        </p:txBody>
      </p:sp>
      <p:pic>
        <p:nvPicPr>
          <p:cNvPr id="560" name="Google Shape;560;p54"/>
          <p:cNvPicPr preferRelativeResize="0"/>
          <p:nvPr/>
        </p:nvPicPr>
        <p:blipFill rotWithShape="1">
          <a:blip r:embed="rId4">
            <a:alphaModFix/>
          </a:blip>
          <a:srcRect b="0" l="0" r="0" t="0"/>
          <a:stretch/>
        </p:blipFill>
        <p:spPr>
          <a:xfrm>
            <a:off x="4140517" y="1025015"/>
            <a:ext cx="3960495" cy="817245"/>
          </a:xfrm>
          <a:prstGeom prst="rect">
            <a:avLst/>
          </a:prstGeom>
          <a:noFill/>
          <a:ln>
            <a:noFill/>
          </a:ln>
        </p:spPr>
      </p:pic>
      <p:sp>
        <p:nvSpPr>
          <p:cNvPr id="561" name="Google Shape;561;p5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2" name="Google Shape;562;p54"/>
          <p:cNvSpPr txBox="1"/>
          <p:nvPr/>
        </p:nvSpPr>
        <p:spPr>
          <a:xfrm>
            <a:off x="1852550" y="270757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563" name="Google Shape;563;p54"/>
          <p:cNvSpPr txBox="1"/>
          <p:nvPr/>
        </p:nvSpPr>
        <p:spPr>
          <a:xfrm>
            <a:off x="2303813" y="270757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
        <p:nvSpPr>
          <p:cNvPr id="564" name="Google Shape;564;p54"/>
          <p:cNvSpPr txBox="1"/>
          <p:nvPr/>
        </p:nvSpPr>
        <p:spPr>
          <a:xfrm>
            <a:off x="2303813" y="3188938"/>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565" name="Google Shape;565;p54"/>
          <p:cNvSpPr txBox="1"/>
          <p:nvPr/>
        </p:nvSpPr>
        <p:spPr>
          <a:xfrm>
            <a:off x="3957241" y="4704214"/>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566" name="Google Shape;566;p54"/>
          <p:cNvSpPr txBox="1"/>
          <p:nvPr/>
        </p:nvSpPr>
        <p:spPr>
          <a:xfrm>
            <a:off x="3957241" y="2700150"/>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
        <p:nvSpPr>
          <p:cNvPr id="567" name="Google Shape;567;p54"/>
          <p:cNvSpPr txBox="1"/>
          <p:nvPr/>
        </p:nvSpPr>
        <p:spPr>
          <a:xfrm>
            <a:off x="3962057" y="3195267"/>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
        <p:nvSpPr>
          <p:cNvPr id="568" name="Google Shape;568;p54"/>
          <p:cNvSpPr txBox="1"/>
          <p:nvPr/>
        </p:nvSpPr>
        <p:spPr>
          <a:xfrm>
            <a:off x="1850491" y="3197427"/>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
        <p:nvSpPr>
          <p:cNvPr id="569" name="Google Shape;569;p54"/>
          <p:cNvSpPr txBox="1"/>
          <p:nvPr/>
        </p:nvSpPr>
        <p:spPr>
          <a:xfrm>
            <a:off x="1848432" y="4704213"/>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
        <p:nvSpPr>
          <p:cNvPr id="570" name="Google Shape;570;p54"/>
          <p:cNvSpPr txBox="1"/>
          <p:nvPr/>
        </p:nvSpPr>
        <p:spPr>
          <a:xfrm>
            <a:off x="2303813" y="470421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0</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77" name="Google Shape;577;p5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Fair Game Assumption</a:t>
            </a:r>
            <a:endParaRPr/>
          </a:p>
        </p:txBody>
      </p:sp>
      <p:sp>
        <p:nvSpPr>
          <p:cNvPr id="578" name="Google Shape;578;p5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b="1" lang="en-US"/>
              <a:t>Decision rule </a:t>
            </a:r>
            <a:r>
              <a:rPr lang="en-US"/>
              <a:t>uses only measurement data in assignment; the nature (</a:t>
            </a:r>
            <a:r>
              <a:rPr lang="en-US">
                <a:solidFill>
                  <a:srgbClr val="FF0000"/>
                </a:solidFill>
              </a:rPr>
              <a:t>true</a:t>
            </a:r>
            <a:r>
              <a:rPr lang="en-US"/>
              <a:t> category identification) and the decision rule (</a:t>
            </a:r>
            <a:r>
              <a:rPr lang="en-US">
                <a:solidFill>
                  <a:srgbClr val="FF0000"/>
                </a:solidFill>
              </a:rPr>
              <a:t>assigned</a:t>
            </a:r>
            <a:r>
              <a:rPr lang="en-US"/>
              <a:t> category identification) are </a:t>
            </a:r>
            <a:r>
              <a:rPr b="1" lang="en-US"/>
              <a:t>not in collusion.</a:t>
            </a:r>
            <a:endParaRPr/>
          </a:p>
          <a:p>
            <a:pPr indent="-342900" lvl="0" marL="342900" rtl="0" algn="l">
              <a:lnSpc>
                <a:spcPct val="100000"/>
              </a:lnSpc>
              <a:spcBef>
                <a:spcPts val="600"/>
              </a:spcBef>
              <a:spcAft>
                <a:spcPts val="0"/>
              </a:spcAft>
              <a:buSzPts val="2100"/>
              <a:buChar char="●"/>
            </a:pPr>
            <a:r>
              <a:rPr lang="en-US"/>
              <a:t>In other words, </a:t>
            </a:r>
            <a:endParaRPr/>
          </a:p>
          <a:p>
            <a:pPr indent="-514350" lvl="0" marL="514350" rtl="0" algn="l">
              <a:lnSpc>
                <a:spcPct val="100000"/>
              </a:lnSpc>
              <a:spcBef>
                <a:spcPts val="600"/>
              </a:spcBef>
              <a:spcAft>
                <a:spcPts val="0"/>
              </a:spcAft>
              <a:buSzPts val="2100"/>
              <a:buFont typeface="Arial"/>
              <a:buAutoNum type="arabicPeriod"/>
            </a:pPr>
            <a:r>
              <a:rPr i="1" lang="en-US" sz="2600"/>
              <a:t>Fair Game Assumption: </a:t>
            </a:r>
            <a:r>
              <a:rPr i="1" lang="en-US"/>
              <a:t>P(a | </a:t>
            </a:r>
            <a:r>
              <a:rPr i="1" lang="en-US">
                <a:solidFill>
                  <a:srgbClr val="FF0000"/>
                </a:solidFill>
              </a:rPr>
              <a:t>t</a:t>
            </a:r>
            <a:r>
              <a:rPr i="1" lang="en-US"/>
              <a:t>, d) = P(a | d)</a:t>
            </a:r>
            <a:endParaRPr/>
          </a:p>
          <a:p>
            <a:pPr indent="-381000" lvl="0" marL="514350" rtl="0" algn="l">
              <a:lnSpc>
                <a:spcPct val="100000"/>
              </a:lnSpc>
              <a:spcBef>
                <a:spcPts val="600"/>
              </a:spcBef>
              <a:spcAft>
                <a:spcPts val="0"/>
              </a:spcAft>
              <a:buSzPts val="2100"/>
              <a:buFont typeface="Arial"/>
              <a:buNone/>
            </a:pPr>
            <a:r>
              <a:t/>
            </a:r>
            <a:endParaRPr i="1"/>
          </a:p>
          <a:p>
            <a:pPr indent="-514350" lvl="0" marL="514350" rtl="0" algn="l">
              <a:lnSpc>
                <a:spcPct val="100000"/>
              </a:lnSpc>
              <a:spcBef>
                <a:spcPts val="600"/>
              </a:spcBef>
              <a:spcAft>
                <a:spcPts val="0"/>
              </a:spcAft>
              <a:buSzPts val="2100"/>
              <a:buFont typeface="Arial"/>
              <a:buAutoNum type="arabicPeriod"/>
            </a:pPr>
            <a:r>
              <a:rPr lang="en-US"/>
              <a:t>=&gt;</a:t>
            </a:r>
            <a:endParaRPr/>
          </a:p>
          <a:p>
            <a:pPr indent="-209550" lvl="0" marL="342900" rtl="0" algn="l">
              <a:lnSpc>
                <a:spcPct val="100000"/>
              </a:lnSpc>
              <a:spcBef>
                <a:spcPts val="600"/>
              </a:spcBef>
              <a:spcAft>
                <a:spcPts val="0"/>
              </a:spcAft>
              <a:buSzPts val="2100"/>
              <a:buNone/>
            </a:pPr>
            <a:r>
              <a:t/>
            </a:r>
            <a:endParaRPr i="1"/>
          </a:p>
        </p:txBody>
      </p:sp>
      <p:cxnSp>
        <p:nvCxnSpPr>
          <p:cNvPr id="579" name="Google Shape;579;p55"/>
          <p:cNvCxnSpPr/>
          <p:nvPr/>
        </p:nvCxnSpPr>
        <p:spPr>
          <a:xfrm rot="10800000">
            <a:off x="5837032" y="5037878"/>
            <a:ext cx="0" cy="238125"/>
          </a:xfrm>
          <a:prstGeom prst="straightConnector1">
            <a:avLst/>
          </a:prstGeom>
          <a:noFill/>
          <a:ln cap="flat" cmpd="sng" w="19050">
            <a:solidFill>
              <a:srgbClr val="000000"/>
            </a:solidFill>
            <a:prstDash val="solid"/>
            <a:miter lim="800000"/>
            <a:headEnd len="sm" w="sm" type="none"/>
            <a:tailEnd len="med" w="med" type="stealth"/>
          </a:ln>
        </p:spPr>
      </p:cxnSp>
      <p:sp>
        <p:nvSpPr>
          <p:cNvPr id="580" name="Google Shape;580;p55"/>
          <p:cNvSpPr txBox="1"/>
          <p:nvPr/>
        </p:nvSpPr>
        <p:spPr>
          <a:xfrm>
            <a:off x="5653517" y="5266571"/>
            <a:ext cx="1333500" cy="3381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“given t ’’ </a:t>
            </a:r>
            <a:endParaRPr b="0" i="0" sz="1600" u="none" cap="none" strike="noStrike">
              <a:solidFill>
                <a:schemeClr val="dk1"/>
              </a:solidFill>
              <a:latin typeface="Arial"/>
              <a:ea typeface="Arial"/>
              <a:cs typeface="Arial"/>
              <a:sym typeface="Arial"/>
            </a:endParaRPr>
          </a:p>
        </p:txBody>
      </p:sp>
      <p:pic>
        <p:nvPicPr>
          <p:cNvPr id="581" name="Google Shape;581;p55"/>
          <p:cNvPicPr preferRelativeResize="0"/>
          <p:nvPr/>
        </p:nvPicPr>
        <p:blipFill rotWithShape="1">
          <a:blip r:embed="rId3">
            <a:alphaModFix/>
          </a:blip>
          <a:srcRect b="0" l="0" r="0" t="0"/>
          <a:stretch/>
        </p:blipFill>
        <p:spPr>
          <a:xfrm>
            <a:off x="1798637" y="5604709"/>
            <a:ext cx="4286250" cy="476250"/>
          </a:xfrm>
          <a:prstGeom prst="rect">
            <a:avLst/>
          </a:prstGeom>
          <a:noFill/>
          <a:ln>
            <a:noFill/>
          </a:ln>
        </p:spPr>
      </p:pic>
      <p:sp>
        <p:nvSpPr>
          <p:cNvPr id="582" name="Google Shape;582;p5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589" name="Google Shape;589;p5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Fair Game Assumption (cont.)</a:t>
            </a:r>
            <a:endParaRPr/>
          </a:p>
        </p:txBody>
      </p:sp>
      <p:sp>
        <p:nvSpPr>
          <p:cNvPr id="590" name="Google Shape;590;p56"/>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From the definition of conditional probability</a:t>
            </a:r>
            <a:endParaRPr/>
          </a:p>
          <a:p>
            <a:pPr indent="-209550" lvl="0" marL="342900" rtl="0" algn="l">
              <a:lnSpc>
                <a:spcPct val="100000"/>
              </a:lnSpc>
              <a:spcBef>
                <a:spcPts val="600"/>
              </a:spcBef>
              <a:spcAft>
                <a:spcPts val="0"/>
              </a:spcAft>
              <a:buSzPts val="2100"/>
              <a:buNone/>
            </a:pPr>
            <a:r>
              <a:t/>
            </a:r>
            <a:endParaRPr/>
          </a:p>
          <a:p>
            <a:pPr indent="0" lvl="0" marL="0" rtl="0" algn="l">
              <a:lnSpc>
                <a:spcPct val="100000"/>
              </a:lnSpc>
              <a:spcBef>
                <a:spcPts val="600"/>
              </a:spcBef>
              <a:spcAft>
                <a:spcPts val="0"/>
              </a:spcAft>
              <a:buSzPts val="2100"/>
              <a:buFont typeface="Noto Sans Symbols"/>
              <a:buNone/>
            </a:pPr>
            <a:r>
              <a:t/>
            </a:r>
            <a:endParaRPr/>
          </a:p>
          <a:p>
            <a:pPr indent="-236220" lvl="0" marL="342900" rtl="0" algn="l">
              <a:lnSpc>
                <a:spcPct val="100000"/>
              </a:lnSpc>
              <a:spcBef>
                <a:spcPts val="480"/>
              </a:spcBef>
              <a:spcAft>
                <a:spcPts val="0"/>
              </a:spcAft>
              <a:buSzPts val="1680"/>
              <a:buNone/>
            </a:pPr>
            <a:r>
              <a:t/>
            </a:r>
            <a:endParaRPr sz="2400"/>
          </a:p>
          <a:p>
            <a:pPr indent="-342900" lvl="0" marL="342900" rtl="0" algn="l">
              <a:lnSpc>
                <a:spcPct val="100000"/>
              </a:lnSpc>
              <a:spcBef>
                <a:spcPts val="480"/>
              </a:spcBef>
              <a:spcAft>
                <a:spcPts val="0"/>
              </a:spcAft>
              <a:buSzPts val="1680"/>
              <a:buChar char="●"/>
            </a:pPr>
            <a:r>
              <a:rPr lang="en-US" sz="2400"/>
              <a:t>Fair game assumption:</a:t>
            </a:r>
            <a:endParaRPr i="1" sz="2400"/>
          </a:p>
          <a:p>
            <a:pPr indent="-236220" lvl="0" marL="342900" rtl="0" algn="l">
              <a:lnSpc>
                <a:spcPct val="100000"/>
              </a:lnSpc>
              <a:spcBef>
                <a:spcPts val="480"/>
              </a:spcBef>
              <a:spcAft>
                <a:spcPts val="0"/>
              </a:spcAft>
              <a:buSzPts val="1680"/>
              <a:buNone/>
            </a:pPr>
            <a:r>
              <a:t/>
            </a:r>
            <a:endParaRPr sz="2400"/>
          </a:p>
          <a:p>
            <a:pPr indent="-342900" lvl="0" marL="342900" rtl="0" algn="l">
              <a:lnSpc>
                <a:spcPct val="100000"/>
              </a:lnSpc>
              <a:spcBef>
                <a:spcPts val="480"/>
              </a:spcBef>
              <a:spcAft>
                <a:spcPts val="0"/>
              </a:spcAft>
              <a:buSzPts val="1680"/>
              <a:buChar char="●"/>
            </a:pPr>
            <a:r>
              <a:rPr lang="en-US" sz="2400"/>
              <a:t>So</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Font typeface="Noto Sans Symbols"/>
              <a:buNone/>
            </a:pPr>
            <a:r>
              <a:t/>
            </a:r>
            <a:endParaRPr/>
          </a:p>
        </p:txBody>
      </p:sp>
      <p:pic>
        <p:nvPicPr>
          <p:cNvPr id="591" name="Google Shape;591;p56"/>
          <p:cNvPicPr preferRelativeResize="0"/>
          <p:nvPr/>
        </p:nvPicPr>
        <p:blipFill rotWithShape="1">
          <a:blip r:embed="rId3">
            <a:alphaModFix/>
          </a:blip>
          <a:srcRect b="0" l="0" r="0" t="0"/>
          <a:stretch/>
        </p:blipFill>
        <p:spPr>
          <a:xfrm>
            <a:off x="2735263" y="2659063"/>
            <a:ext cx="3648075" cy="990600"/>
          </a:xfrm>
          <a:prstGeom prst="rect">
            <a:avLst/>
          </a:prstGeom>
          <a:noFill/>
          <a:ln>
            <a:noFill/>
          </a:ln>
        </p:spPr>
      </p:pic>
      <p:pic>
        <p:nvPicPr>
          <p:cNvPr id="592" name="Google Shape;592;p56"/>
          <p:cNvPicPr preferRelativeResize="0"/>
          <p:nvPr/>
        </p:nvPicPr>
        <p:blipFill rotWithShape="1">
          <a:blip r:embed="rId4">
            <a:alphaModFix/>
          </a:blip>
          <a:srcRect b="0" l="0" r="0" t="0"/>
          <a:stretch/>
        </p:blipFill>
        <p:spPr>
          <a:xfrm>
            <a:off x="4284663" y="4092575"/>
            <a:ext cx="3201987" cy="474663"/>
          </a:xfrm>
          <a:prstGeom prst="rect">
            <a:avLst/>
          </a:prstGeom>
          <a:noFill/>
          <a:ln>
            <a:noFill/>
          </a:ln>
        </p:spPr>
      </p:pic>
      <p:pic>
        <p:nvPicPr>
          <p:cNvPr id="593" name="Google Shape;593;p56"/>
          <p:cNvPicPr preferRelativeResize="0"/>
          <p:nvPr/>
        </p:nvPicPr>
        <p:blipFill rotWithShape="1">
          <a:blip r:embed="rId5">
            <a:alphaModFix/>
          </a:blip>
          <a:srcRect b="0" l="0" r="0" t="0"/>
          <a:stretch/>
        </p:blipFill>
        <p:spPr>
          <a:xfrm>
            <a:off x="1600200" y="5008563"/>
            <a:ext cx="4400550" cy="476250"/>
          </a:xfrm>
          <a:prstGeom prst="rect">
            <a:avLst/>
          </a:prstGeom>
          <a:noFill/>
          <a:ln>
            <a:noFill/>
          </a:ln>
        </p:spPr>
      </p:pic>
      <p:sp>
        <p:nvSpPr>
          <p:cNvPr id="594" name="Google Shape;594;p5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600" name="Google Shape;600;p57"/>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By fair game assumption,</a:t>
            </a:r>
            <a:endParaRPr/>
          </a:p>
          <a:p>
            <a:pPr indent="-342900" lvl="0" marL="34290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600"/>
              </a:spcBef>
              <a:spcAft>
                <a:spcPts val="0"/>
              </a:spcAft>
              <a:buSzPts val="2100"/>
              <a:buChar char="●"/>
            </a:pPr>
            <a:r>
              <a:rPr lang="en-US"/>
              <a:t>By definition, </a:t>
            </a:r>
            <a:endParaRPr/>
          </a:p>
          <a:p>
            <a:pPr indent="-342900" lvl="0" marL="342900" rtl="0" algn="l">
              <a:lnSpc>
                <a:spcPct val="100000"/>
              </a:lnSpc>
              <a:spcBef>
                <a:spcPts val="600"/>
              </a:spcBef>
              <a:spcAft>
                <a:spcPts val="0"/>
              </a:spcAft>
              <a:buSzPts val="2100"/>
              <a:buFont typeface="Noto Sans Symbols"/>
              <a:buNone/>
            </a:pPr>
            <a:r>
              <a:rPr lang="en-US"/>
              <a:t>                     </a:t>
            </a:r>
            <a:endParaRPr/>
          </a:p>
          <a:p>
            <a:pPr indent="-342900" lvl="0" marL="342900" rtl="0" algn="l">
              <a:lnSpc>
                <a:spcPct val="100000"/>
              </a:lnSpc>
              <a:spcBef>
                <a:spcPts val="600"/>
              </a:spcBef>
              <a:spcAft>
                <a:spcPts val="0"/>
              </a:spcAft>
              <a:buSzPts val="2100"/>
              <a:buFont typeface="Noto Sans Symbols"/>
              <a:buNone/>
            </a:pPr>
            <a:r>
              <a:rPr lang="en-US"/>
              <a:t>                      </a:t>
            </a:r>
            <a:endParaRPr/>
          </a:p>
        </p:txBody>
      </p:sp>
      <p:sp>
        <p:nvSpPr>
          <p:cNvPr id="601" name="Google Shape;601;p5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Fair Game Assumption (cont.)</a:t>
            </a:r>
            <a:endParaRPr/>
          </a:p>
        </p:txBody>
      </p:sp>
      <p:pic>
        <p:nvPicPr>
          <p:cNvPr id="602" name="Google Shape;602;p57"/>
          <p:cNvPicPr preferRelativeResize="0"/>
          <p:nvPr/>
        </p:nvPicPr>
        <p:blipFill rotWithShape="1">
          <a:blip r:embed="rId3">
            <a:alphaModFix/>
          </a:blip>
          <a:srcRect b="0" l="0" r="0" t="0"/>
          <a:stretch/>
        </p:blipFill>
        <p:spPr>
          <a:xfrm>
            <a:off x="1042988" y="2665413"/>
            <a:ext cx="4400550" cy="476250"/>
          </a:xfrm>
          <a:prstGeom prst="rect">
            <a:avLst/>
          </a:prstGeom>
          <a:noFill/>
          <a:ln>
            <a:noFill/>
          </a:ln>
        </p:spPr>
      </p:pic>
      <p:pic>
        <p:nvPicPr>
          <p:cNvPr id="603" name="Google Shape;603;p57"/>
          <p:cNvPicPr preferRelativeResize="0"/>
          <p:nvPr/>
        </p:nvPicPr>
        <p:blipFill rotWithShape="1">
          <a:blip r:embed="rId4">
            <a:alphaModFix/>
          </a:blip>
          <a:srcRect b="0" l="0" r="0" t="0"/>
          <a:stretch/>
        </p:blipFill>
        <p:spPr>
          <a:xfrm>
            <a:off x="2555875" y="5876925"/>
            <a:ext cx="2733675" cy="476250"/>
          </a:xfrm>
          <a:prstGeom prst="rect">
            <a:avLst/>
          </a:prstGeom>
          <a:noFill/>
          <a:ln>
            <a:noFill/>
          </a:ln>
        </p:spPr>
      </p:pic>
      <p:pic>
        <p:nvPicPr>
          <p:cNvPr id="604" name="Google Shape;604;p57"/>
          <p:cNvPicPr preferRelativeResize="0"/>
          <p:nvPr/>
        </p:nvPicPr>
        <p:blipFill rotWithShape="1">
          <a:blip r:embed="rId5">
            <a:alphaModFix/>
          </a:blip>
          <a:srcRect b="0" l="0" r="0" t="0"/>
          <a:stretch/>
        </p:blipFill>
        <p:spPr>
          <a:xfrm>
            <a:off x="2555875" y="4797425"/>
            <a:ext cx="2857500" cy="990600"/>
          </a:xfrm>
          <a:prstGeom prst="rect">
            <a:avLst/>
          </a:prstGeom>
          <a:noFill/>
          <a:ln>
            <a:noFill/>
          </a:ln>
        </p:spPr>
      </p:pic>
      <p:pic>
        <p:nvPicPr>
          <p:cNvPr id="605" name="Google Shape;605;p57"/>
          <p:cNvPicPr preferRelativeResize="0"/>
          <p:nvPr/>
        </p:nvPicPr>
        <p:blipFill rotWithShape="1">
          <a:blip r:embed="rId6">
            <a:alphaModFix/>
          </a:blip>
          <a:srcRect b="0" l="0" r="0" t="0"/>
          <a:stretch/>
        </p:blipFill>
        <p:spPr>
          <a:xfrm>
            <a:off x="1042988" y="3644900"/>
            <a:ext cx="3648075" cy="990600"/>
          </a:xfrm>
          <a:prstGeom prst="rect">
            <a:avLst/>
          </a:prstGeom>
          <a:noFill/>
          <a:ln>
            <a:noFill/>
          </a:ln>
        </p:spPr>
      </p:pic>
      <p:grpSp>
        <p:nvGrpSpPr>
          <p:cNvPr id="606" name="Google Shape;606;p57"/>
          <p:cNvGrpSpPr/>
          <p:nvPr/>
        </p:nvGrpSpPr>
        <p:grpSpPr>
          <a:xfrm>
            <a:off x="5764982" y="4816475"/>
            <a:ext cx="2509070" cy="649288"/>
            <a:chOff x="6374249" y="4968452"/>
            <a:chExt cx="2508968" cy="648000"/>
          </a:xfrm>
        </p:grpSpPr>
        <p:sp>
          <p:nvSpPr>
            <p:cNvPr id="607" name="Google Shape;607;p57"/>
            <p:cNvSpPr txBox="1"/>
            <p:nvPr/>
          </p:nvSpPr>
          <p:spPr>
            <a:xfrm>
              <a:off x="6374249" y="5074603"/>
              <a:ext cx="1333446" cy="369154"/>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Note: </a:t>
              </a:r>
              <a:endParaRPr b="0" i="0" sz="1800" u="none" cap="none" strike="noStrike">
                <a:solidFill>
                  <a:schemeClr val="dk1"/>
                </a:solidFill>
                <a:latin typeface="Arial"/>
                <a:ea typeface="Arial"/>
                <a:cs typeface="Arial"/>
                <a:sym typeface="Arial"/>
              </a:endParaRPr>
            </a:p>
          </p:txBody>
        </p:sp>
        <p:pic>
          <p:nvPicPr>
            <p:cNvPr id="608" name="Google Shape;608;p57"/>
            <p:cNvPicPr preferRelativeResize="0"/>
            <p:nvPr/>
          </p:nvPicPr>
          <p:blipFill rotWithShape="1">
            <a:blip r:embed="rId7">
              <a:alphaModFix/>
            </a:blip>
            <a:srcRect b="0" l="0" r="0" t="0"/>
            <a:stretch/>
          </p:blipFill>
          <p:spPr>
            <a:xfrm>
              <a:off x="7013986" y="4968452"/>
              <a:ext cx="1869231" cy="648000"/>
            </a:xfrm>
            <a:prstGeom prst="rect">
              <a:avLst/>
            </a:prstGeom>
            <a:noFill/>
            <a:ln>
              <a:noFill/>
            </a:ln>
          </p:spPr>
        </p:pic>
      </p:grpSp>
      <p:sp>
        <p:nvSpPr>
          <p:cNvPr id="609" name="Google Shape;609;p5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Fair Game Assumption (cont.)</a:t>
            </a:r>
            <a:endParaRPr/>
          </a:p>
        </p:txBody>
      </p:sp>
      <p:sp>
        <p:nvSpPr>
          <p:cNvPr id="615" name="Google Shape;615;p58"/>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The fair game assumption leads to the fact that conditioned on measurement </a:t>
            </a:r>
            <a:r>
              <a:rPr i="1" lang="en-US"/>
              <a:t>d</a:t>
            </a:r>
            <a:r>
              <a:rPr lang="en-US"/>
              <a:t>, the true category and the assigned category are </a:t>
            </a:r>
            <a:r>
              <a:rPr b="1" lang="en-US"/>
              <a:t>independent</a:t>
            </a:r>
            <a:r>
              <a:rPr lang="en-US"/>
              <a:t>.</a:t>
            </a:r>
            <a:endParaRPr/>
          </a:p>
        </p:txBody>
      </p:sp>
      <p:sp>
        <p:nvSpPr>
          <p:cNvPr id="616" name="Google Shape;616;p5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617" name="Google Shape;617;p58"/>
          <p:cNvPicPr preferRelativeResize="0"/>
          <p:nvPr/>
        </p:nvPicPr>
        <p:blipFill rotWithShape="1">
          <a:blip r:embed="rId3">
            <a:alphaModFix/>
          </a:blip>
          <a:srcRect b="0" l="0" r="0" t="0"/>
          <a:stretch/>
        </p:blipFill>
        <p:spPr>
          <a:xfrm>
            <a:off x="2420938" y="4246563"/>
            <a:ext cx="4286250" cy="476250"/>
          </a:xfrm>
          <a:prstGeom prst="rect">
            <a:avLst/>
          </a:prstGeom>
          <a:noFill/>
          <a:ln>
            <a:noFill/>
          </a:ln>
        </p:spPr>
      </p:pic>
      <p:sp>
        <p:nvSpPr>
          <p:cNvPr id="618" name="Google Shape;618;p5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Fair Game Assumption (cont.)</a:t>
            </a:r>
            <a:endParaRPr/>
          </a:p>
        </p:txBody>
      </p:sp>
      <p:sp>
        <p:nvSpPr>
          <p:cNvPr id="624" name="Google Shape;624;p59"/>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i="1" lang="en-US"/>
              <a:t>P(t  | d)</a:t>
            </a:r>
            <a:r>
              <a:rPr lang="en-US"/>
              <a:t>: a conditional probability that nature      </a:t>
            </a:r>
            <a:endParaRPr/>
          </a:p>
          <a:p>
            <a:pPr indent="0" lvl="0" marL="0" rtl="0" algn="l">
              <a:lnSpc>
                <a:spcPct val="100000"/>
              </a:lnSpc>
              <a:spcBef>
                <a:spcPts val="600"/>
              </a:spcBef>
              <a:spcAft>
                <a:spcPts val="0"/>
              </a:spcAft>
              <a:buSzPts val="2100"/>
              <a:buFont typeface="Noto Sans Symbols"/>
              <a:buNone/>
            </a:pPr>
            <a:r>
              <a:rPr lang="en-US"/>
              <a:t>   determines.</a:t>
            </a:r>
            <a:endParaRPr/>
          </a:p>
          <a:p>
            <a:pPr indent="-342900" lvl="0" marL="342900" rtl="0" algn="l">
              <a:lnSpc>
                <a:spcPct val="100000"/>
              </a:lnSpc>
              <a:spcBef>
                <a:spcPts val="600"/>
              </a:spcBef>
              <a:spcAft>
                <a:spcPts val="0"/>
              </a:spcAft>
              <a:buSzPts val="2100"/>
              <a:buChar char="●"/>
            </a:pPr>
            <a:r>
              <a:rPr i="1" lang="en-US"/>
              <a:t>P(a | d)</a:t>
            </a:r>
            <a:r>
              <a:rPr lang="en-US"/>
              <a:t>: decision rule assigns category </a:t>
            </a:r>
            <a:r>
              <a:rPr i="1" lang="en-US"/>
              <a:t>a</a:t>
            </a:r>
            <a:r>
              <a:rPr lang="en-US"/>
              <a:t> to an observed unit having measurement d.</a:t>
            </a:r>
            <a:endParaRPr/>
          </a:p>
          <a:p>
            <a:pPr indent="-342900" lvl="0" marL="342900" rtl="0" algn="l">
              <a:lnSpc>
                <a:spcPct val="100000"/>
              </a:lnSpc>
              <a:spcBef>
                <a:spcPts val="600"/>
              </a:spcBef>
              <a:spcAft>
                <a:spcPts val="0"/>
              </a:spcAft>
              <a:buSzPts val="2100"/>
              <a:buChar char="●"/>
            </a:pPr>
            <a:r>
              <a:rPr lang="en-US"/>
              <a:t>In order to </a:t>
            </a:r>
            <a:r>
              <a:rPr b="1" lang="en-US"/>
              <a:t>distinguish</a:t>
            </a:r>
            <a:r>
              <a:rPr lang="en-US"/>
              <a:t> them, we will use</a:t>
            </a:r>
            <a:endParaRPr/>
          </a:p>
          <a:p>
            <a:pPr indent="0" lvl="0" marL="0" rtl="0" algn="l">
              <a:lnSpc>
                <a:spcPct val="100000"/>
              </a:lnSpc>
              <a:spcBef>
                <a:spcPts val="600"/>
              </a:spcBef>
              <a:spcAft>
                <a:spcPts val="0"/>
              </a:spcAft>
              <a:buSzPts val="2100"/>
              <a:buFont typeface="Noto Sans Symbols"/>
              <a:buNone/>
            </a:pPr>
            <a:r>
              <a:rPr lang="en-US"/>
              <a:t>   </a:t>
            </a:r>
            <a:r>
              <a:rPr i="1" lang="en-US">
                <a:solidFill>
                  <a:srgbClr val="FF0000"/>
                </a:solidFill>
              </a:rPr>
              <a:t>f(a | d) </a:t>
            </a:r>
            <a:r>
              <a:rPr lang="en-US"/>
              <a:t>for the conditional probability  </a:t>
            </a:r>
            <a:endParaRPr/>
          </a:p>
          <a:p>
            <a:pPr indent="0" lvl="0" marL="0" rtl="0" algn="l">
              <a:lnSpc>
                <a:spcPct val="100000"/>
              </a:lnSpc>
              <a:spcBef>
                <a:spcPts val="600"/>
              </a:spcBef>
              <a:spcAft>
                <a:spcPts val="0"/>
              </a:spcAft>
              <a:buSzPts val="2100"/>
              <a:buFont typeface="Noto Sans Symbols"/>
              <a:buNone/>
            </a:pPr>
            <a:r>
              <a:rPr lang="en-US"/>
              <a:t>   associated with the decision rule.</a:t>
            </a:r>
            <a:endParaRPr/>
          </a:p>
        </p:txBody>
      </p:sp>
      <p:sp>
        <p:nvSpPr>
          <p:cNvPr id="625" name="Google Shape;625;p5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626" name="Google Shape;626;p5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633" name="Google Shape;633;p6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Deterministic Decision Rule</a:t>
            </a:r>
            <a:endParaRPr/>
          </a:p>
        </p:txBody>
      </p:sp>
      <p:sp>
        <p:nvSpPr>
          <p:cNvPr id="634" name="Google Shape;634;p60"/>
          <p:cNvSpPr txBox="1"/>
          <p:nvPr>
            <p:ph idx="1" type="body"/>
          </p:nvPr>
        </p:nvSpPr>
        <p:spPr>
          <a:xfrm>
            <a:off x="684213" y="2041525"/>
            <a:ext cx="8269782"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20"/>
              <a:buChar char="●"/>
            </a:pPr>
            <a:r>
              <a:rPr lang="en-US" sz="2600"/>
              <a:t>We use the notation </a:t>
            </a:r>
            <a:r>
              <a:rPr i="1" lang="en-US" sz="2600"/>
              <a:t>f(a | d)</a:t>
            </a:r>
            <a:r>
              <a:rPr lang="en-US" sz="2600"/>
              <a:t> to completely define a decision rule; </a:t>
            </a:r>
            <a:r>
              <a:rPr i="1" lang="en-US" sz="2600"/>
              <a:t>f(a | d)</a:t>
            </a:r>
            <a:r>
              <a:rPr lang="en-US" sz="2600"/>
              <a:t> presents all the conditional probability associated with the decision rule.</a:t>
            </a:r>
            <a:endParaRPr/>
          </a:p>
          <a:p>
            <a:pPr indent="-342900" lvl="0" marL="342900" rtl="0" algn="l">
              <a:lnSpc>
                <a:spcPct val="100000"/>
              </a:lnSpc>
              <a:spcBef>
                <a:spcPts val="520"/>
              </a:spcBef>
              <a:spcAft>
                <a:spcPts val="0"/>
              </a:spcAft>
              <a:buSzPts val="1820"/>
              <a:buChar char="●"/>
            </a:pPr>
            <a:r>
              <a:rPr lang="en-US" sz="2600"/>
              <a:t>A </a:t>
            </a:r>
            <a:r>
              <a:rPr b="1" lang="en-US" sz="2600"/>
              <a:t>deterministic</a:t>
            </a:r>
            <a:r>
              <a:rPr lang="en-US" sz="2600"/>
              <a:t> decision rule:</a:t>
            </a:r>
            <a:endParaRPr/>
          </a:p>
          <a:p>
            <a:pPr indent="-227330" lvl="0" marL="342900" rtl="0" algn="l">
              <a:lnSpc>
                <a:spcPct val="100000"/>
              </a:lnSpc>
              <a:spcBef>
                <a:spcPts val="520"/>
              </a:spcBef>
              <a:spcAft>
                <a:spcPts val="0"/>
              </a:spcAft>
              <a:buSzPts val="1820"/>
              <a:buNone/>
            </a:pPr>
            <a:r>
              <a:t/>
            </a:r>
            <a:endParaRPr sz="2600"/>
          </a:p>
          <a:p>
            <a:pPr indent="-227330" lvl="0" marL="342900" rtl="0" algn="l">
              <a:lnSpc>
                <a:spcPct val="100000"/>
              </a:lnSpc>
              <a:spcBef>
                <a:spcPts val="520"/>
              </a:spcBef>
              <a:spcAft>
                <a:spcPts val="0"/>
              </a:spcAft>
              <a:buSzPts val="1820"/>
              <a:buNone/>
            </a:pPr>
            <a:r>
              <a:t/>
            </a:r>
            <a:endParaRPr sz="2600"/>
          </a:p>
          <a:p>
            <a:pPr indent="-227330" lvl="0" marL="342900" rtl="0" algn="l">
              <a:lnSpc>
                <a:spcPct val="100000"/>
              </a:lnSpc>
              <a:spcBef>
                <a:spcPts val="520"/>
              </a:spcBef>
              <a:spcAft>
                <a:spcPts val="0"/>
              </a:spcAft>
              <a:buSzPts val="1820"/>
              <a:buNone/>
            </a:pPr>
            <a:r>
              <a:t/>
            </a:r>
            <a:endParaRPr sz="2600"/>
          </a:p>
          <a:p>
            <a:pPr indent="-342900" lvl="0" marL="342900" rtl="0" algn="l">
              <a:lnSpc>
                <a:spcPct val="100000"/>
              </a:lnSpc>
              <a:spcBef>
                <a:spcPts val="520"/>
              </a:spcBef>
              <a:spcAft>
                <a:spcPts val="0"/>
              </a:spcAft>
              <a:buSzPts val="1820"/>
              <a:buChar char="●"/>
            </a:pPr>
            <a:r>
              <a:rPr lang="en-US" sz="2600"/>
              <a:t>Decision rules which are not deterministic are called </a:t>
            </a:r>
            <a:r>
              <a:rPr b="1" lang="en-US" sz="2600"/>
              <a:t>probabilistic</a:t>
            </a:r>
            <a:r>
              <a:rPr lang="en-US" sz="2600"/>
              <a:t>/</a:t>
            </a:r>
            <a:r>
              <a:rPr b="1" lang="en-US" sz="2600"/>
              <a:t>nondeterministic</a:t>
            </a:r>
            <a:r>
              <a:rPr lang="en-US" sz="2600"/>
              <a:t>/</a:t>
            </a:r>
            <a:r>
              <a:rPr b="1" lang="en-US" sz="2600"/>
              <a:t>stochastic.</a:t>
            </a:r>
            <a:endParaRPr/>
          </a:p>
          <a:p>
            <a:pPr indent="-227330" lvl="0" marL="342900" rtl="0" algn="l">
              <a:lnSpc>
                <a:spcPct val="100000"/>
              </a:lnSpc>
              <a:spcBef>
                <a:spcPts val="520"/>
              </a:spcBef>
              <a:spcAft>
                <a:spcPts val="0"/>
              </a:spcAft>
              <a:buSzPts val="1820"/>
              <a:buNone/>
            </a:pPr>
            <a:r>
              <a:t/>
            </a:r>
            <a:endParaRPr sz="2600"/>
          </a:p>
        </p:txBody>
      </p:sp>
      <p:pic>
        <p:nvPicPr>
          <p:cNvPr id="635" name="Google Shape;635;p60"/>
          <p:cNvPicPr preferRelativeResize="0"/>
          <p:nvPr/>
        </p:nvPicPr>
        <p:blipFill rotWithShape="1">
          <a:blip r:embed="rId3">
            <a:alphaModFix/>
          </a:blip>
          <a:srcRect b="0" l="0" r="0" t="0"/>
          <a:stretch/>
        </p:blipFill>
        <p:spPr>
          <a:xfrm>
            <a:off x="1835150" y="4005263"/>
            <a:ext cx="5327650" cy="1101725"/>
          </a:xfrm>
          <a:prstGeom prst="rect">
            <a:avLst/>
          </a:prstGeom>
          <a:noFill/>
          <a:ln>
            <a:noFill/>
          </a:ln>
        </p:spPr>
      </p:pic>
      <p:sp>
        <p:nvSpPr>
          <p:cNvPr id="636" name="Google Shape;636;p6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642" name="Google Shape;642;p61"/>
          <p:cNvSpPr txBox="1"/>
          <p:nvPr>
            <p:ph idx="1" type="body"/>
          </p:nvPr>
        </p:nvSpPr>
        <p:spPr>
          <a:xfrm>
            <a:off x="684213" y="1989138"/>
            <a:ext cx="8229600" cy="44116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Previous formula</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By                                          and</a:t>
            </a:r>
            <a:endParaRPr/>
          </a:p>
          <a:p>
            <a:pPr indent="-342900" lvl="0" marL="34290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600"/>
              </a:spcBef>
              <a:spcAft>
                <a:spcPts val="0"/>
              </a:spcAft>
              <a:buSzPts val="2100"/>
              <a:buFont typeface="Noto Sans Symbols"/>
              <a:buNone/>
            </a:pPr>
            <a:r>
              <a:rPr lang="en-US"/>
              <a:t>=&gt;</a:t>
            </a:r>
            <a:endParaRPr/>
          </a:p>
        </p:txBody>
      </p:sp>
      <p:sp>
        <p:nvSpPr>
          <p:cNvPr id="643" name="Google Shape;643;p6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Value on </a:t>
            </a:r>
            <a:r>
              <a:rPr i="1" lang="en-US"/>
              <a:t>f(a|d)</a:t>
            </a:r>
            <a:endParaRPr/>
          </a:p>
        </p:txBody>
      </p:sp>
      <p:pic>
        <p:nvPicPr>
          <p:cNvPr id="644" name="Google Shape;644;p61"/>
          <p:cNvPicPr preferRelativeResize="0"/>
          <p:nvPr/>
        </p:nvPicPr>
        <p:blipFill rotWithShape="1">
          <a:blip r:embed="rId3">
            <a:alphaModFix/>
          </a:blip>
          <a:srcRect b="0" l="0" r="0" t="0"/>
          <a:stretch/>
        </p:blipFill>
        <p:spPr>
          <a:xfrm>
            <a:off x="1619250" y="2600325"/>
            <a:ext cx="3489325" cy="720725"/>
          </a:xfrm>
          <a:prstGeom prst="rect">
            <a:avLst/>
          </a:prstGeom>
          <a:noFill/>
          <a:ln>
            <a:noFill/>
          </a:ln>
        </p:spPr>
      </p:pic>
      <p:pic>
        <p:nvPicPr>
          <p:cNvPr id="645" name="Google Shape;645;p61"/>
          <p:cNvPicPr preferRelativeResize="0"/>
          <p:nvPr/>
        </p:nvPicPr>
        <p:blipFill rotWithShape="1">
          <a:blip r:embed="rId4">
            <a:alphaModFix/>
          </a:blip>
          <a:srcRect b="0" l="0" r="0" t="0"/>
          <a:stretch/>
        </p:blipFill>
        <p:spPr>
          <a:xfrm>
            <a:off x="2195513" y="3357563"/>
            <a:ext cx="3779837" cy="719137"/>
          </a:xfrm>
          <a:prstGeom prst="rect">
            <a:avLst/>
          </a:prstGeom>
          <a:noFill/>
          <a:ln>
            <a:noFill/>
          </a:ln>
        </p:spPr>
      </p:pic>
      <p:pic>
        <p:nvPicPr>
          <p:cNvPr id="646" name="Google Shape;646;p61"/>
          <p:cNvPicPr preferRelativeResize="0"/>
          <p:nvPr/>
        </p:nvPicPr>
        <p:blipFill rotWithShape="1">
          <a:blip r:embed="rId5">
            <a:alphaModFix/>
          </a:blip>
          <a:srcRect b="0" l="0" r="0" t="0"/>
          <a:stretch/>
        </p:blipFill>
        <p:spPr>
          <a:xfrm>
            <a:off x="1733550" y="4797425"/>
            <a:ext cx="3887788" cy="431800"/>
          </a:xfrm>
          <a:prstGeom prst="rect">
            <a:avLst/>
          </a:prstGeom>
          <a:noFill/>
          <a:ln>
            <a:noFill/>
          </a:ln>
        </p:spPr>
      </p:pic>
      <p:pic>
        <p:nvPicPr>
          <p:cNvPr id="647" name="Google Shape;647;p61"/>
          <p:cNvPicPr preferRelativeResize="0"/>
          <p:nvPr/>
        </p:nvPicPr>
        <p:blipFill rotWithShape="1">
          <a:blip r:embed="rId6">
            <a:alphaModFix/>
          </a:blip>
          <a:srcRect b="0" l="0" r="0" t="0"/>
          <a:stretch/>
        </p:blipFill>
        <p:spPr>
          <a:xfrm>
            <a:off x="1654175" y="4292600"/>
            <a:ext cx="3992563" cy="431800"/>
          </a:xfrm>
          <a:prstGeom prst="rect">
            <a:avLst/>
          </a:prstGeom>
          <a:noFill/>
          <a:ln>
            <a:noFill/>
          </a:ln>
        </p:spPr>
      </p:pic>
      <p:pic>
        <p:nvPicPr>
          <p:cNvPr id="648" name="Google Shape;648;p61"/>
          <p:cNvPicPr preferRelativeResize="0"/>
          <p:nvPr/>
        </p:nvPicPr>
        <p:blipFill rotWithShape="1">
          <a:blip r:embed="rId7">
            <a:alphaModFix/>
          </a:blip>
          <a:srcRect b="0" l="0" r="0" t="0"/>
          <a:stretch/>
        </p:blipFill>
        <p:spPr>
          <a:xfrm>
            <a:off x="1362075" y="5329238"/>
            <a:ext cx="5448300" cy="720725"/>
          </a:xfrm>
          <a:prstGeom prst="rect">
            <a:avLst/>
          </a:prstGeom>
          <a:noFill/>
          <a:ln>
            <a:noFill/>
          </a:ln>
        </p:spPr>
      </p:pic>
      <p:cxnSp>
        <p:nvCxnSpPr>
          <p:cNvPr id="649" name="Google Shape;649;p61"/>
          <p:cNvCxnSpPr/>
          <p:nvPr/>
        </p:nvCxnSpPr>
        <p:spPr>
          <a:xfrm>
            <a:off x="5364163" y="5805488"/>
            <a:ext cx="862012" cy="0"/>
          </a:xfrm>
          <a:prstGeom prst="straightConnector1">
            <a:avLst/>
          </a:prstGeom>
          <a:noFill/>
          <a:ln cap="flat" cmpd="sng" w="57150">
            <a:solidFill>
              <a:srgbClr val="FF0000"/>
            </a:solidFill>
            <a:prstDash val="solid"/>
            <a:round/>
            <a:headEnd len="sm" w="sm" type="none"/>
            <a:tailEnd len="sm" w="sm" type="none"/>
          </a:ln>
        </p:spPr>
      </p:cxnSp>
      <p:pic>
        <p:nvPicPr>
          <p:cNvPr id="650" name="Google Shape;650;p61"/>
          <p:cNvPicPr preferRelativeResize="0"/>
          <p:nvPr/>
        </p:nvPicPr>
        <p:blipFill rotWithShape="1">
          <a:blip r:embed="rId8">
            <a:alphaModFix/>
          </a:blip>
          <a:srcRect b="0" l="0" r="0" t="0"/>
          <a:stretch/>
        </p:blipFill>
        <p:spPr>
          <a:xfrm>
            <a:off x="6011863" y="6091238"/>
            <a:ext cx="871537" cy="358775"/>
          </a:xfrm>
          <a:prstGeom prst="rect">
            <a:avLst/>
          </a:prstGeom>
          <a:noFill/>
          <a:ln>
            <a:noFill/>
          </a:ln>
        </p:spPr>
      </p:pic>
      <p:cxnSp>
        <p:nvCxnSpPr>
          <p:cNvPr id="651" name="Google Shape;651;p61"/>
          <p:cNvCxnSpPr/>
          <p:nvPr/>
        </p:nvCxnSpPr>
        <p:spPr>
          <a:xfrm rot="10800000">
            <a:off x="5795963" y="5864225"/>
            <a:ext cx="288925" cy="234950"/>
          </a:xfrm>
          <a:prstGeom prst="straightConnector1">
            <a:avLst/>
          </a:prstGeom>
          <a:noFill/>
          <a:ln cap="flat" cmpd="sng" w="38100">
            <a:solidFill>
              <a:srgbClr val="000000"/>
            </a:solidFill>
            <a:prstDash val="solid"/>
            <a:miter lim="800000"/>
            <a:headEnd len="sm" w="sm" type="none"/>
            <a:tailEnd len="med" w="med" type="stealth"/>
          </a:ln>
        </p:spPr>
      </p:cxnSp>
      <p:pic>
        <p:nvPicPr>
          <p:cNvPr id="652" name="Google Shape;652;p61"/>
          <p:cNvPicPr preferRelativeResize="0"/>
          <p:nvPr/>
        </p:nvPicPr>
        <p:blipFill rotWithShape="1">
          <a:blip r:embed="rId9">
            <a:alphaModFix/>
          </a:blip>
          <a:srcRect b="0" l="0" r="0" t="0"/>
          <a:stretch/>
        </p:blipFill>
        <p:spPr>
          <a:xfrm>
            <a:off x="2495513" y="3381275"/>
            <a:ext cx="533474" cy="714475"/>
          </a:xfrm>
          <a:prstGeom prst="rect">
            <a:avLst/>
          </a:prstGeom>
          <a:noFill/>
          <a:ln>
            <a:noFill/>
          </a:ln>
        </p:spPr>
      </p:pic>
      <p:sp>
        <p:nvSpPr>
          <p:cNvPr id="653" name="Google Shape;653;p6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Expected Value on </a:t>
            </a:r>
            <a:r>
              <a:rPr i="1" lang="en-US"/>
              <a:t>f(a|d)</a:t>
            </a:r>
            <a:r>
              <a:rPr lang="en-US"/>
              <a:t> (cont.)</a:t>
            </a:r>
            <a:endParaRPr/>
          </a:p>
        </p:txBody>
      </p:sp>
      <p:sp>
        <p:nvSpPr>
          <p:cNvPr id="659" name="Google Shape;659;p6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latin typeface="Comic Sans MS"/>
              <a:ea typeface="Comic Sans MS"/>
              <a:cs typeface="Comic Sans MS"/>
              <a:sym typeface="Comic Sans MS"/>
            </a:endParaRPr>
          </a:p>
        </p:txBody>
      </p:sp>
      <p:sp>
        <p:nvSpPr>
          <p:cNvPr id="660" name="Google Shape;660;p62"/>
          <p:cNvSpPr txBox="1"/>
          <p:nvPr/>
        </p:nvSpPr>
        <p:spPr>
          <a:xfrm>
            <a:off x="668338" y="3865563"/>
            <a:ext cx="775493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To analyze the dependence </a:t>
            </a:r>
            <a:r>
              <a:rPr b="0" i="1"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Arial"/>
                <a:ea typeface="Arial"/>
                <a:cs typeface="Arial"/>
                <a:sym typeface="Arial"/>
              </a:rPr>
              <a:t>has on  </a:t>
            </a:r>
            <a:r>
              <a:rPr b="0" i="1"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pic>
        <p:nvPicPr>
          <p:cNvPr id="661" name="Google Shape;661;p62"/>
          <p:cNvPicPr preferRelativeResize="0"/>
          <p:nvPr/>
        </p:nvPicPr>
        <p:blipFill rotWithShape="1">
          <a:blip r:embed="rId3">
            <a:alphaModFix/>
          </a:blip>
          <a:srcRect b="0" l="0" r="0" t="0"/>
          <a:stretch/>
        </p:blipFill>
        <p:spPr>
          <a:xfrm>
            <a:off x="1512888" y="1968500"/>
            <a:ext cx="6472237" cy="865188"/>
          </a:xfrm>
          <a:prstGeom prst="rect">
            <a:avLst/>
          </a:prstGeom>
          <a:noFill/>
          <a:ln>
            <a:noFill/>
          </a:ln>
        </p:spPr>
      </p:pic>
      <p:pic>
        <p:nvPicPr>
          <p:cNvPr id="662" name="Google Shape;662;p62"/>
          <p:cNvPicPr preferRelativeResize="0"/>
          <p:nvPr/>
        </p:nvPicPr>
        <p:blipFill rotWithShape="1">
          <a:blip r:embed="rId4">
            <a:alphaModFix/>
          </a:blip>
          <a:srcRect b="0" l="0" r="0" t="0"/>
          <a:stretch/>
        </p:blipFill>
        <p:spPr>
          <a:xfrm>
            <a:off x="2206625" y="2925763"/>
            <a:ext cx="5084763" cy="863600"/>
          </a:xfrm>
          <a:prstGeom prst="rect">
            <a:avLst/>
          </a:prstGeom>
          <a:noFill/>
          <a:ln>
            <a:noFill/>
          </a:ln>
        </p:spPr>
      </p:pic>
      <p:pic>
        <p:nvPicPr>
          <p:cNvPr id="663" name="Google Shape;663;p62"/>
          <p:cNvPicPr preferRelativeResize="0"/>
          <p:nvPr/>
        </p:nvPicPr>
        <p:blipFill rotWithShape="1">
          <a:blip r:embed="rId5">
            <a:alphaModFix/>
          </a:blip>
          <a:srcRect b="0" l="0" r="0" t="0"/>
          <a:stretch/>
        </p:blipFill>
        <p:spPr>
          <a:xfrm>
            <a:off x="762000" y="4532313"/>
            <a:ext cx="7896225" cy="1223962"/>
          </a:xfrm>
          <a:prstGeom prst="rect">
            <a:avLst/>
          </a:prstGeom>
          <a:noFill/>
          <a:ln>
            <a:noFill/>
          </a:ln>
        </p:spPr>
      </p:pic>
      <p:pic>
        <p:nvPicPr>
          <p:cNvPr id="664" name="Google Shape;664;p62"/>
          <p:cNvPicPr preferRelativeResize="0"/>
          <p:nvPr/>
        </p:nvPicPr>
        <p:blipFill rotWithShape="1">
          <a:blip r:embed="rId6">
            <a:alphaModFix/>
          </a:blip>
          <a:srcRect b="0" l="0" r="0" t="0"/>
          <a:stretch/>
        </p:blipFill>
        <p:spPr>
          <a:xfrm>
            <a:off x="5126038" y="3938588"/>
            <a:ext cx="1001712" cy="412750"/>
          </a:xfrm>
          <a:prstGeom prst="rect">
            <a:avLst/>
          </a:prstGeom>
          <a:noFill/>
          <a:ln>
            <a:noFill/>
          </a:ln>
        </p:spPr>
      </p:pic>
      <p:pic>
        <p:nvPicPr>
          <p:cNvPr id="665" name="Google Shape;665;p62"/>
          <p:cNvPicPr preferRelativeResize="0"/>
          <p:nvPr/>
        </p:nvPicPr>
        <p:blipFill rotWithShape="1">
          <a:blip r:embed="rId7">
            <a:alphaModFix/>
          </a:blip>
          <a:srcRect b="0" l="0" r="0" t="0"/>
          <a:stretch/>
        </p:blipFill>
        <p:spPr>
          <a:xfrm>
            <a:off x="7415213" y="3949700"/>
            <a:ext cx="687387" cy="414338"/>
          </a:xfrm>
          <a:prstGeom prst="rect">
            <a:avLst/>
          </a:prstGeom>
          <a:noFill/>
          <a:ln>
            <a:noFill/>
          </a:ln>
        </p:spPr>
      </p:pic>
      <p:cxnSp>
        <p:nvCxnSpPr>
          <p:cNvPr id="666" name="Google Shape;666;p62"/>
          <p:cNvCxnSpPr/>
          <p:nvPr/>
        </p:nvCxnSpPr>
        <p:spPr>
          <a:xfrm>
            <a:off x="6156325" y="2546350"/>
            <a:ext cx="558800" cy="427038"/>
          </a:xfrm>
          <a:prstGeom prst="straightConnector1">
            <a:avLst/>
          </a:prstGeom>
          <a:noFill/>
          <a:ln cap="flat" cmpd="sng" w="38100">
            <a:solidFill>
              <a:srgbClr val="000000"/>
            </a:solidFill>
            <a:prstDash val="solid"/>
            <a:miter lim="800000"/>
            <a:headEnd len="sm" w="sm" type="none"/>
            <a:tailEnd len="med" w="med" type="stealth"/>
          </a:ln>
        </p:spPr>
      </p:cxnSp>
      <p:cxnSp>
        <p:nvCxnSpPr>
          <p:cNvPr id="667" name="Google Shape;667;p62"/>
          <p:cNvCxnSpPr/>
          <p:nvPr/>
        </p:nvCxnSpPr>
        <p:spPr>
          <a:xfrm flipH="1">
            <a:off x="7019925" y="2519363"/>
            <a:ext cx="420688" cy="454025"/>
          </a:xfrm>
          <a:prstGeom prst="straightConnector1">
            <a:avLst/>
          </a:prstGeom>
          <a:noFill/>
          <a:ln cap="flat" cmpd="sng" w="38100">
            <a:solidFill>
              <a:srgbClr val="000000"/>
            </a:solidFill>
            <a:prstDash val="solid"/>
            <a:miter lim="800000"/>
            <a:headEnd len="sm" w="sm" type="none"/>
            <a:tailEnd len="med" w="med" type="stealth"/>
          </a:ln>
        </p:spPr>
      </p:cxnSp>
      <p:sp>
        <p:nvSpPr>
          <p:cNvPr id="668" name="Google Shape;668;p62"/>
          <p:cNvSpPr txBox="1"/>
          <p:nvPr/>
        </p:nvSpPr>
        <p:spPr>
          <a:xfrm>
            <a:off x="6156325" y="5757863"/>
            <a:ext cx="1333500" cy="371475"/>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432FF"/>
                </a:solidFill>
                <a:latin typeface="Arial"/>
                <a:ea typeface="Arial"/>
                <a:cs typeface="Arial"/>
                <a:sym typeface="Arial"/>
              </a:rPr>
              <a:t>regroup</a:t>
            </a:r>
            <a:endParaRPr b="0" i="0" sz="1800" u="none" cap="none" strike="noStrike">
              <a:solidFill>
                <a:srgbClr val="0432FF"/>
              </a:solidFill>
              <a:latin typeface="Arial"/>
              <a:ea typeface="Arial"/>
              <a:cs typeface="Arial"/>
              <a:sym typeface="Arial"/>
            </a:endParaRPr>
          </a:p>
        </p:txBody>
      </p:sp>
      <p:sp>
        <p:nvSpPr>
          <p:cNvPr id="669" name="Google Shape;669;p6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1" name="Google Shape;111;p1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Introduction</a:t>
            </a:r>
            <a:endParaRPr/>
          </a:p>
        </p:txBody>
      </p:sp>
      <p:sp>
        <p:nvSpPr>
          <p:cNvPr id="112" name="Google Shape;112;p18"/>
          <p:cNvSpPr txBox="1"/>
          <p:nvPr>
            <p:ph idx="1" type="body"/>
          </p:nvPr>
        </p:nvSpPr>
        <p:spPr>
          <a:xfrm>
            <a:off x="611188" y="2041525"/>
            <a:ext cx="8302625"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b="1" lang="en-US"/>
              <a:t>Units</a:t>
            </a:r>
            <a:r>
              <a:rPr lang="en-US"/>
              <a:t>: Image regions and projected segments</a:t>
            </a:r>
            <a:endParaRPr/>
          </a:p>
          <a:p>
            <a:pPr indent="-342900" lvl="0" marL="342900" rtl="0" algn="l">
              <a:lnSpc>
                <a:spcPct val="100000"/>
              </a:lnSpc>
              <a:spcBef>
                <a:spcPts val="600"/>
              </a:spcBef>
              <a:spcAft>
                <a:spcPts val="0"/>
              </a:spcAft>
              <a:buSzPts val="2100"/>
              <a:buChar char="●"/>
            </a:pPr>
            <a:r>
              <a:rPr lang="en-US"/>
              <a:t>Each unit has an associated </a:t>
            </a:r>
            <a:r>
              <a:rPr b="1" lang="en-US"/>
              <a:t>measurement vector</a:t>
            </a:r>
            <a:endParaRPr/>
          </a:p>
          <a:p>
            <a:pPr indent="-342900" lvl="0" marL="342900" rtl="0" algn="l">
              <a:lnSpc>
                <a:spcPct val="100000"/>
              </a:lnSpc>
              <a:spcBef>
                <a:spcPts val="600"/>
              </a:spcBef>
              <a:spcAft>
                <a:spcPts val="0"/>
              </a:spcAft>
              <a:buSzPts val="2100"/>
              <a:buChar char="●"/>
            </a:pPr>
            <a:r>
              <a:rPr lang="en-US"/>
              <a:t>Using </a:t>
            </a:r>
            <a:r>
              <a:rPr b="1" lang="en-US"/>
              <a:t>decision rule </a:t>
            </a:r>
            <a:r>
              <a:rPr lang="en-US"/>
              <a:t>to assign unit to class or category optimally</a:t>
            </a:r>
            <a:endParaRPr/>
          </a:p>
        </p:txBody>
      </p:sp>
      <p:sp>
        <p:nvSpPr>
          <p:cNvPr id="113" name="Google Shape;113;p1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latin typeface="Comic Sans MS"/>
              <a:ea typeface="Comic Sans MS"/>
              <a:cs typeface="Comic Sans MS"/>
              <a:sym typeface="Comic Sans MS"/>
            </a:endParaRPr>
          </a:p>
        </p:txBody>
      </p:sp>
      <p:sp>
        <p:nvSpPr>
          <p:cNvPr id="676" name="Google Shape;676;p63"/>
          <p:cNvSpPr txBox="1"/>
          <p:nvPr>
            <p:ph idx="1" type="body"/>
          </p:nvPr>
        </p:nvSpPr>
        <p:spPr>
          <a:xfrm>
            <a:off x="684213" y="2041525"/>
            <a:ext cx="74168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20"/>
              <a:buChar char="●"/>
            </a:pPr>
            <a:r>
              <a:rPr b="1" lang="en-US" sz="2600"/>
              <a:t>Maximize expected economic gain</a:t>
            </a:r>
            <a:endParaRPr/>
          </a:p>
          <a:p>
            <a:pPr indent="-342900" lvl="0" marL="342900" rtl="0" algn="l">
              <a:lnSpc>
                <a:spcPct val="100000"/>
              </a:lnSpc>
              <a:spcBef>
                <a:spcPts val="520"/>
              </a:spcBef>
              <a:spcAft>
                <a:spcPts val="0"/>
              </a:spcAft>
              <a:buSzPts val="1820"/>
              <a:buChar char="●"/>
            </a:pPr>
            <a:r>
              <a:rPr lang="en-US" sz="2600"/>
              <a:t>Satisfy</a:t>
            </a:r>
            <a:endParaRPr/>
          </a:p>
          <a:p>
            <a:pPr indent="0" lvl="0" marL="0" rtl="0" algn="l">
              <a:lnSpc>
                <a:spcPct val="100000"/>
              </a:lnSpc>
              <a:spcBef>
                <a:spcPts val="520"/>
              </a:spcBef>
              <a:spcAft>
                <a:spcPts val="0"/>
              </a:spcAft>
              <a:buSzPts val="1820"/>
              <a:buFont typeface="Noto Sans Symbols"/>
              <a:buNone/>
            </a:pPr>
            <a:r>
              <a:rPr lang="en-US" sz="2600"/>
              <a:t>                                     </a:t>
            </a:r>
            <a:endParaRPr/>
          </a:p>
          <a:p>
            <a:pPr indent="0" lvl="0" marL="0" rtl="0" algn="l">
              <a:lnSpc>
                <a:spcPct val="100000"/>
              </a:lnSpc>
              <a:spcBef>
                <a:spcPts val="520"/>
              </a:spcBef>
              <a:spcAft>
                <a:spcPts val="0"/>
              </a:spcAft>
              <a:buSzPts val="1820"/>
              <a:buFont typeface="Noto Sans Symbols"/>
              <a:buNone/>
            </a:pPr>
            <a:r>
              <a:rPr lang="en-US" sz="2600"/>
              <a:t>                                     for any decision rule </a:t>
            </a:r>
            <a:r>
              <a:rPr i="1" lang="en-US" sz="2600"/>
              <a:t>g</a:t>
            </a:r>
            <a:endParaRPr i="1"/>
          </a:p>
          <a:p>
            <a:pPr indent="-227330" lvl="0" marL="342900" rtl="0" algn="l">
              <a:lnSpc>
                <a:spcPct val="100000"/>
              </a:lnSpc>
              <a:spcBef>
                <a:spcPts val="520"/>
              </a:spcBef>
              <a:spcAft>
                <a:spcPts val="0"/>
              </a:spcAft>
              <a:buSzPts val="1820"/>
              <a:buNone/>
            </a:pPr>
            <a:r>
              <a:t/>
            </a:r>
            <a:endParaRPr sz="2600"/>
          </a:p>
          <a:p>
            <a:pPr indent="-342900" lvl="0" marL="342900" rtl="0" algn="l">
              <a:lnSpc>
                <a:spcPct val="100000"/>
              </a:lnSpc>
              <a:spcBef>
                <a:spcPts val="480"/>
              </a:spcBef>
              <a:spcAft>
                <a:spcPts val="0"/>
              </a:spcAft>
              <a:buSzPts val="1680"/>
              <a:buChar char="●"/>
            </a:pPr>
            <a:r>
              <a:rPr lang="en-US" sz="2400"/>
              <a:t>Constructing the optimal </a:t>
            </a:r>
            <a:r>
              <a:rPr i="1" lang="en-US" sz="2400"/>
              <a:t>f</a:t>
            </a:r>
            <a:endParaRPr/>
          </a:p>
          <a:p>
            <a:pPr indent="-236220" lvl="0" marL="342900" rtl="0" algn="l">
              <a:lnSpc>
                <a:spcPct val="100000"/>
              </a:lnSpc>
              <a:spcBef>
                <a:spcPts val="480"/>
              </a:spcBef>
              <a:spcAft>
                <a:spcPts val="0"/>
              </a:spcAft>
              <a:buSzPts val="1680"/>
              <a:buNone/>
            </a:pPr>
            <a:r>
              <a:t/>
            </a:r>
            <a:endParaRPr sz="2400"/>
          </a:p>
        </p:txBody>
      </p:sp>
      <p:pic>
        <p:nvPicPr>
          <p:cNvPr id="677" name="Google Shape;677;p63"/>
          <p:cNvPicPr preferRelativeResize="0"/>
          <p:nvPr/>
        </p:nvPicPr>
        <p:blipFill rotWithShape="1">
          <a:blip r:embed="rId3">
            <a:alphaModFix/>
          </a:blip>
          <a:srcRect b="0" l="0" r="0" t="0"/>
          <a:stretch/>
        </p:blipFill>
        <p:spPr>
          <a:xfrm>
            <a:off x="1258888" y="3457575"/>
            <a:ext cx="2819400" cy="476250"/>
          </a:xfrm>
          <a:prstGeom prst="rect">
            <a:avLst/>
          </a:prstGeom>
          <a:noFill/>
          <a:ln>
            <a:noFill/>
          </a:ln>
        </p:spPr>
      </p:pic>
      <p:sp>
        <p:nvSpPr>
          <p:cNvPr id="678" name="Google Shape;678;p6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a:t>
            </a:r>
            <a:r>
              <a:rPr lang="en-US" sz="3600"/>
              <a:t>Maximizing Expected Economic Gain (cont.)</a:t>
            </a:r>
            <a:endParaRPr/>
          </a:p>
        </p:txBody>
      </p:sp>
      <p:sp>
        <p:nvSpPr>
          <p:cNvPr id="679" name="Google Shape;679;p6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latin typeface="Comic Sans MS"/>
              <a:ea typeface="Comic Sans MS"/>
              <a:cs typeface="Comic Sans MS"/>
              <a:sym typeface="Comic Sans MS"/>
            </a:endParaRPr>
          </a:p>
        </p:txBody>
      </p:sp>
      <p:sp>
        <p:nvSpPr>
          <p:cNvPr id="686" name="Google Shape;686;p6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a:t>
            </a:r>
            <a:r>
              <a:rPr lang="en-US" sz="3600"/>
              <a:t>Maximizing Expected Economic Gain (cont.)</a:t>
            </a:r>
            <a:endParaRPr/>
          </a:p>
        </p:txBody>
      </p:sp>
      <p:sp>
        <p:nvSpPr>
          <p:cNvPr id="687" name="Google Shape;687;p64"/>
          <p:cNvSpPr txBox="1"/>
          <p:nvPr>
            <p:ph idx="1" type="body"/>
          </p:nvPr>
        </p:nvSpPr>
        <p:spPr>
          <a:xfrm>
            <a:off x="684213" y="2041525"/>
            <a:ext cx="7416800" cy="4411663"/>
          </a:xfrm>
          <a:prstGeom prst="rect">
            <a:avLst/>
          </a:prstGeom>
          <a:noFill/>
          <a:ln>
            <a:noFill/>
          </a:ln>
        </p:spPr>
        <p:txBody>
          <a:bodyPr anchorCtr="0" anchor="t" bIns="45700" lIns="91425" spcFirstLastPara="1" rIns="91425" wrap="square" tIns="45700">
            <a:noAutofit/>
          </a:bodyPr>
          <a:lstStyle/>
          <a:p>
            <a:pPr indent="-218440" lvl="0" marL="342900" rtl="0" algn="l">
              <a:lnSpc>
                <a:spcPct val="100000"/>
              </a:lnSpc>
              <a:spcBef>
                <a:spcPts val="0"/>
              </a:spcBef>
              <a:spcAft>
                <a:spcPts val="0"/>
              </a:spcAft>
              <a:buSzPts val="1960"/>
              <a:buNone/>
            </a:pPr>
            <a:r>
              <a:t/>
            </a:r>
            <a:endParaRPr b="1" sz="2800"/>
          </a:p>
          <a:p>
            <a:pPr indent="0" lvl="0" marL="0" rtl="0" algn="l">
              <a:lnSpc>
                <a:spcPct val="100000"/>
              </a:lnSpc>
              <a:spcBef>
                <a:spcPts val="560"/>
              </a:spcBef>
              <a:spcAft>
                <a:spcPts val="0"/>
              </a:spcAft>
              <a:buSzPts val="1960"/>
              <a:buFont typeface="Noto Sans Symbols"/>
              <a:buNone/>
            </a:pPr>
            <a:r>
              <a:t/>
            </a:r>
            <a:endParaRPr b="1" sz="2800"/>
          </a:p>
          <a:p>
            <a:pPr indent="-236220" lvl="0" marL="342900" rtl="0" algn="l">
              <a:lnSpc>
                <a:spcPct val="100000"/>
              </a:lnSpc>
              <a:spcBef>
                <a:spcPts val="480"/>
              </a:spcBef>
              <a:spcAft>
                <a:spcPts val="0"/>
              </a:spcAft>
              <a:buSzPts val="1680"/>
              <a:buNone/>
            </a:pPr>
            <a:r>
              <a:t/>
            </a:r>
            <a:endParaRPr b="1" sz="2400"/>
          </a:p>
          <a:p>
            <a:pPr indent="-236220" lvl="0" marL="342900" rtl="0" algn="l">
              <a:lnSpc>
                <a:spcPct val="100000"/>
              </a:lnSpc>
              <a:spcBef>
                <a:spcPts val="480"/>
              </a:spcBef>
              <a:spcAft>
                <a:spcPts val="0"/>
              </a:spcAft>
              <a:buSzPts val="1680"/>
              <a:buNone/>
            </a:pPr>
            <a:r>
              <a:t/>
            </a:r>
            <a:endParaRPr b="1" sz="2400"/>
          </a:p>
          <a:p>
            <a:pPr indent="-342900" lvl="0" marL="342900" rtl="0" algn="l">
              <a:lnSpc>
                <a:spcPct val="100000"/>
              </a:lnSpc>
              <a:spcBef>
                <a:spcPts val="480"/>
              </a:spcBef>
              <a:spcAft>
                <a:spcPts val="0"/>
              </a:spcAft>
              <a:buSzPts val="1680"/>
              <a:buChar char="●"/>
            </a:pPr>
            <a:r>
              <a:rPr b="1" lang="en-US" sz="2400"/>
              <a:t>How to Maximize expected economic gain?</a:t>
            </a:r>
            <a:endParaRPr b="1" sz="2400"/>
          </a:p>
          <a:p>
            <a:pPr indent="-218440" lvl="0" marL="342900" rtl="0" algn="l">
              <a:lnSpc>
                <a:spcPct val="100000"/>
              </a:lnSpc>
              <a:spcBef>
                <a:spcPts val="560"/>
              </a:spcBef>
              <a:spcAft>
                <a:spcPts val="0"/>
              </a:spcAft>
              <a:buSzPts val="1960"/>
              <a:buNone/>
            </a:pPr>
            <a:r>
              <a:t/>
            </a:r>
            <a:endParaRPr b="1" sz="2800"/>
          </a:p>
        </p:txBody>
      </p:sp>
      <p:pic>
        <p:nvPicPr>
          <p:cNvPr id="688" name="Google Shape;688;p64"/>
          <p:cNvPicPr preferRelativeResize="0"/>
          <p:nvPr/>
        </p:nvPicPr>
        <p:blipFill rotWithShape="1">
          <a:blip r:embed="rId3">
            <a:alphaModFix/>
          </a:blip>
          <a:srcRect b="0" l="0" r="0" t="0"/>
          <a:stretch/>
        </p:blipFill>
        <p:spPr>
          <a:xfrm>
            <a:off x="781050" y="2349500"/>
            <a:ext cx="7894638" cy="1223963"/>
          </a:xfrm>
          <a:prstGeom prst="rect">
            <a:avLst/>
          </a:prstGeom>
          <a:noFill/>
          <a:ln>
            <a:noFill/>
          </a:ln>
        </p:spPr>
      </p:pic>
      <p:sp>
        <p:nvSpPr>
          <p:cNvPr id="689" name="Google Shape;689;p6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latin typeface="Comic Sans MS"/>
              <a:ea typeface="Comic Sans MS"/>
              <a:cs typeface="Comic Sans MS"/>
              <a:sym typeface="Comic Sans MS"/>
            </a:endParaRPr>
          </a:p>
        </p:txBody>
      </p:sp>
      <p:sp>
        <p:nvSpPr>
          <p:cNvPr id="696" name="Google Shape;696;p65"/>
          <p:cNvSpPr txBox="1"/>
          <p:nvPr>
            <p:ph idx="1" type="body"/>
          </p:nvPr>
        </p:nvSpPr>
        <p:spPr>
          <a:xfrm>
            <a:off x="684213" y="2041525"/>
            <a:ext cx="7416800" cy="44116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60"/>
              <a:buFont typeface="Noto Sans Symbols"/>
              <a:buNone/>
            </a:pPr>
            <a:r>
              <a:t/>
            </a:r>
            <a:endParaRPr b="1" sz="2800"/>
          </a:p>
          <a:p>
            <a:pPr indent="-236220" lvl="0" marL="342900" rtl="0" algn="l">
              <a:lnSpc>
                <a:spcPct val="100000"/>
              </a:lnSpc>
              <a:spcBef>
                <a:spcPts val="480"/>
              </a:spcBef>
              <a:spcAft>
                <a:spcPts val="0"/>
              </a:spcAft>
              <a:buSzPts val="1680"/>
              <a:buNone/>
            </a:pPr>
            <a:r>
              <a:t/>
            </a:r>
            <a:endParaRPr b="1" sz="2400"/>
          </a:p>
          <a:p>
            <a:pPr indent="-342900" lvl="0" marL="342900" rtl="0" algn="l">
              <a:lnSpc>
                <a:spcPct val="100000"/>
              </a:lnSpc>
              <a:spcBef>
                <a:spcPts val="480"/>
              </a:spcBef>
              <a:spcAft>
                <a:spcPts val="0"/>
              </a:spcAft>
              <a:buSzPts val="1680"/>
              <a:buChar char="●"/>
            </a:pPr>
            <a:r>
              <a:rPr b="1" lang="en-US" sz="2400"/>
              <a:t>Split by the first summation:</a:t>
            </a:r>
            <a:endParaRPr/>
          </a:p>
          <a:p>
            <a:pPr indent="-236220" lvl="0" marL="342900" rtl="0" algn="l">
              <a:lnSpc>
                <a:spcPct val="100000"/>
              </a:lnSpc>
              <a:spcBef>
                <a:spcPts val="480"/>
              </a:spcBef>
              <a:spcAft>
                <a:spcPts val="0"/>
              </a:spcAft>
              <a:buSzPts val="1680"/>
              <a:buNone/>
            </a:pPr>
            <a:r>
              <a:t/>
            </a:r>
            <a:endParaRPr b="1" sz="2400"/>
          </a:p>
          <a:p>
            <a:pPr indent="-218440" lvl="0" marL="342900" rtl="0" algn="l">
              <a:lnSpc>
                <a:spcPct val="100000"/>
              </a:lnSpc>
              <a:spcBef>
                <a:spcPts val="560"/>
              </a:spcBef>
              <a:spcAft>
                <a:spcPts val="0"/>
              </a:spcAft>
              <a:buSzPts val="1960"/>
              <a:buNone/>
            </a:pPr>
            <a:r>
              <a:t/>
            </a:r>
            <a:endParaRPr b="1" sz="2800"/>
          </a:p>
        </p:txBody>
      </p:sp>
      <p:sp>
        <p:nvSpPr>
          <p:cNvPr id="697" name="Google Shape;697;p65"/>
          <p:cNvSpPr txBox="1"/>
          <p:nvPr/>
        </p:nvSpPr>
        <p:spPr>
          <a:xfrm>
            <a:off x="684213" y="6054725"/>
            <a:ext cx="84978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Maximize </a:t>
            </a:r>
            <a:r>
              <a:rPr b="0" i="1" lang="en-US" sz="2800" u="none" cap="none" strike="noStrike">
                <a:solidFill>
                  <a:schemeClr val="dk1"/>
                </a:solidFill>
                <a:latin typeface="Arial"/>
                <a:ea typeface="Arial"/>
                <a:cs typeface="Arial"/>
                <a:sym typeface="Arial"/>
              </a:rPr>
              <a:t>when each term meets its own maximum </a:t>
            </a:r>
            <a:endParaRPr b="0" i="0" sz="2800" u="none" cap="none" strike="noStrike">
              <a:solidFill>
                <a:schemeClr val="dk1"/>
              </a:solidFill>
              <a:latin typeface="Arial"/>
              <a:ea typeface="Arial"/>
              <a:cs typeface="Arial"/>
              <a:sym typeface="Arial"/>
            </a:endParaRPr>
          </a:p>
        </p:txBody>
      </p:sp>
      <p:pic>
        <p:nvPicPr>
          <p:cNvPr id="698" name="Google Shape;698;p65"/>
          <p:cNvPicPr preferRelativeResize="0"/>
          <p:nvPr/>
        </p:nvPicPr>
        <p:blipFill rotWithShape="1">
          <a:blip r:embed="rId3">
            <a:alphaModFix/>
          </a:blip>
          <a:srcRect b="0" l="0" r="0" t="0"/>
          <a:stretch/>
        </p:blipFill>
        <p:spPr>
          <a:xfrm>
            <a:off x="2009775" y="1993900"/>
            <a:ext cx="5108575" cy="792163"/>
          </a:xfrm>
          <a:prstGeom prst="rect">
            <a:avLst/>
          </a:prstGeom>
          <a:noFill/>
          <a:ln>
            <a:noFill/>
          </a:ln>
        </p:spPr>
      </p:pic>
      <p:sp>
        <p:nvSpPr>
          <p:cNvPr id="699" name="Google Shape;699;p65"/>
          <p:cNvSpPr/>
          <p:nvPr/>
        </p:nvSpPr>
        <p:spPr>
          <a:xfrm>
            <a:off x="2916238" y="3573463"/>
            <a:ext cx="1943100" cy="719137"/>
          </a:xfrm>
          <a:prstGeom prst="rect">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0" name="Google Shape;700;p65"/>
          <p:cNvSpPr/>
          <p:nvPr/>
        </p:nvSpPr>
        <p:spPr>
          <a:xfrm>
            <a:off x="6300788" y="3608388"/>
            <a:ext cx="1909762" cy="665162"/>
          </a:xfrm>
          <a:prstGeom prst="rect">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1" name="Google Shape;701;p65"/>
          <p:cNvSpPr/>
          <p:nvPr/>
        </p:nvSpPr>
        <p:spPr>
          <a:xfrm>
            <a:off x="3003550" y="4303713"/>
            <a:ext cx="1909763" cy="720725"/>
          </a:xfrm>
          <a:prstGeom prst="rect">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2" name="Google Shape;702;p65"/>
          <p:cNvSpPr/>
          <p:nvPr/>
        </p:nvSpPr>
        <p:spPr>
          <a:xfrm>
            <a:off x="6996113" y="4273550"/>
            <a:ext cx="1911350" cy="720725"/>
          </a:xfrm>
          <a:prstGeom prst="rect">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3" name="Google Shape;703;p6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a:t>
            </a:r>
            <a:r>
              <a:rPr lang="en-US" sz="3600"/>
              <a:t>Maximizing Expected Economic Gain (cont.)</a:t>
            </a:r>
            <a:endParaRPr/>
          </a:p>
        </p:txBody>
      </p:sp>
      <p:pic>
        <p:nvPicPr>
          <p:cNvPr id="704" name="Google Shape;704;p65"/>
          <p:cNvPicPr preferRelativeResize="0"/>
          <p:nvPr/>
        </p:nvPicPr>
        <p:blipFill rotWithShape="1">
          <a:blip r:embed="rId4">
            <a:alphaModFix/>
          </a:blip>
          <a:srcRect b="0" l="0" r="0" t="0"/>
          <a:stretch/>
        </p:blipFill>
        <p:spPr>
          <a:xfrm>
            <a:off x="1528763" y="4381500"/>
            <a:ext cx="7378700" cy="612775"/>
          </a:xfrm>
          <a:prstGeom prst="rect">
            <a:avLst/>
          </a:prstGeom>
          <a:noFill/>
          <a:ln>
            <a:noFill/>
          </a:ln>
        </p:spPr>
      </p:pic>
      <p:pic>
        <p:nvPicPr>
          <p:cNvPr id="705" name="Google Shape;705;p65"/>
          <p:cNvPicPr preferRelativeResize="0"/>
          <p:nvPr/>
        </p:nvPicPr>
        <p:blipFill rotWithShape="1">
          <a:blip r:embed="rId5">
            <a:alphaModFix/>
          </a:blip>
          <a:srcRect b="0" l="0" r="0" t="0"/>
          <a:stretch/>
        </p:blipFill>
        <p:spPr>
          <a:xfrm>
            <a:off x="663575" y="3643313"/>
            <a:ext cx="7526338" cy="612775"/>
          </a:xfrm>
          <a:prstGeom prst="rect">
            <a:avLst/>
          </a:prstGeom>
          <a:noFill/>
          <a:ln>
            <a:noFill/>
          </a:ln>
        </p:spPr>
      </p:pic>
      <p:pic>
        <p:nvPicPr>
          <p:cNvPr id="706" name="Google Shape;706;p65"/>
          <p:cNvPicPr preferRelativeResize="0"/>
          <p:nvPr/>
        </p:nvPicPr>
        <p:blipFill rotWithShape="1">
          <a:blip r:embed="rId6">
            <a:alphaModFix/>
          </a:blip>
          <a:srcRect b="0" l="0" r="0" t="0"/>
          <a:stretch/>
        </p:blipFill>
        <p:spPr>
          <a:xfrm>
            <a:off x="1528763" y="5287262"/>
            <a:ext cx="4503737" cy="925328"/>
          </a:xfrm>
          <a:prstGeom prst="rect">
            <a:avLst/>
          </a:prstGeom>
          <a:noFill/>
          <a:ln>
            <a:noFill/>
          </a:ln>
        </p:spPr>
      </p:pic>
      <p:sp>
        <p:nvSpPr>
          <p:cNvPr id="707" name="Google Shape;707;p65"/>
          <p:cNvSpPr/>
          <p:nvPr/>
        </p:nvSpPr>
        <p:spPr>
          <a:xfrm>
            <a:off x="882432" y="5352462"/>
            <a:ext cx="646331"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Set</a:t>
            </a:r>
            <a:endParaRPr b="0" i="0" sz="2400" u="none" cap="none" strike="noStrike">
              <a:solidFill>
                <a:srgbClr val="000000"/>
              </a:solidFill>
              <a:latin typeface="Arial"/>
              <a:ea typeface="Arial"/>
              <a:cs typeface="Arial"/>
              <a:sym typeface="Arial"/>
            </a:endParaRPr>
          </a:p>
        </p:txBody>
      </p:sp>
      <p:sp>
        <p:nvSpPr>
          <p:cNvPr id="708" name="Google Shape;708;p6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6"/>
          <p:cNvSpPr txBox="1"/>
          <p:nvPr/>
        </p:nvSpPr>
        <p:spPr>
          <a:xfrm>
            <a:off x="762000" y="2001838"/>
            <a:ext cx="8229600" cy="44116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Set</a:t>
            </a:r>
            <a:endParaRPr b="0" i="0" sz="1400" u="none" cap="none" strike="noStrike">
              <a:solidFill>
                <a:srgbClr val="000000"/>
              </a:solidFill>
              <a:latin typeface="Arial"/>
              <a:ea typeface="Arial"/>
              <a:cs typeface="Arial"/>
              <a:sym typeface="Arial"/>
            </a:endParaRPr>
          </a:p>
          <a:p>
            <a:pPr indent="-209550" lvl="0" marL="342900" marR="0" rtl="0" algn="l">
              <a:lnSpc>
                <a:spcPct val="100000"/>
              </a:lnSpc>
              <a:spcBef>
                <a:spcPts val="600"/>
              </a:spcBef>
              <a:spcAft>
                <a:spcPts val="0"/>
              </a:spcAft>
              <a:buClr>
                <a:schemeClr val="dk2"/>
              </a:buClr>
              <a:buSzPts val="2100"/>
              <a:buFont typeface="Noto Sans Symbols"/>
              <a:buNone/>
            </a:pPr>
            <a:r>
              <a:t/>
            </a:r>
            <a:endParaRPr b="0" i="0" sz="3000" u="none" cap="none" strike="noStrike">
              <a:solidFill>
                <a:schemeClr val="dk1"/>
              </a:solidFill>
              <a:latin typeface="Arial"/>
              <a:ea typeface="Arial"/>
              <a:cs typeface="Arial"/>
              <a:sym typeface="Arial"/>
            </a:endParaRPr>
          </a:p>
        </p:txBody>
      </p:sp>
      <p:sp>
        <p:nvSpPr>
          <p:cNvPr id="715" name="Google Shape;715;p6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latin typeface="Comic Sans MS"/>
              <a:ea typeface="Comic Sans MS"/>
              <a:cs typeface="Comic Sans MS"/>
              <a:sym typeface="Comic Sans MS"/>
            </a:endParaRPr>
          </a:p>
        </p:txBody>
      </p:sp>
      <p:sp>
        <p:nvSpPr>
          <p:cNvPr id="716" name="Google Shape;716;p6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a:t>
            </a:r>
            <a:r>
              <a:rPr lang="en-US" sz="3600"/>
              <a:t>Maximizing Expected Economic Gain (cont.)</a:t>
            </a:r>
            <a:endParaRPr/>
          </a:p>
        </p:txBody>
      </p:sp>
      <p:pic>
        <p:nvPicPr>
          <p:cNvPr id="717" name="Google Shape;717;p66"/>
          <p:cNvPicPr preferRelativeResize="0"/>
          <p:nvPr/>
        </p:nvPicPr>
        <p:blipFill rotWithShape="1">
          <a:blip r:embed="rId3">
            <a:alphaModFix/>
          </a:blip>
          <a:srcRect b="0" l="0" r="0" t="0"/>
          <a:stretch/>
        </p:blipFill>
        <p:spPr>
          <a:xfrm>
            <a:off x="1882956" y="1963148"/>
            <a:ext cx="4503737" cy="925328"/>
          </a:xfrm>
          <a:prstGeom prst="rect">
            <a:avLst/>
          </a:prstGeom>
          <a:noFill/>
          <a:ln>
            <a:noFill/>
          </a:ln>
        </p:spPr>
      </p:pic>
      <p:grpSp>
        <p:nvGrpSpPr>
          <p:cNvPr id="718" name="Google Shape;718;p66"/>
          <p:cNvGrpSpPr/>
          <p:nvPr/>
        </p:nvGrpSpPr>
        <p:grpSpPr>
          <a:xfrm>
            <a:off x="6896688" y="4711710"/>
            <a:ext cx="2172699" cy="1416833"/>
            <a:chOff x="5614704" y="3540090"/>
            <a:chExt cx="2548900" cy="1665397"/>
          </a:xfrm>
        </p:grpSpPr>
        <p:sp>
          <p:nvSpPr>
            <p:cNvPr id="719" name="Google Shape;719;p66"/>
            <p:cNvSpPr txBox="1"/>
            <p:nvPr/>
          </p:nvSpPr>
          <p:spPr>
            <a:xfrm>
              <a:off x="5614704" y="3540090"/>
              <a:ext cx="1061395" cy="43407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Note: </a:t>
              </a:r>
              <a:endParaRPr b="0" i="0" sz="1800" u="none" cap="none" strike="noStrike">
                <a:solidFill>
                  <a:schemeClr val="dk1"/>
                </a:solidFill>
                <a:latin typeface="Arial"/>
                <a:ea typeface="Arial"/>
                <a:cs typeface="Arial"/>
                <a:sym typeface="Arial"/>
              </a:endParaRPr>
            </a:p>
          </p:txBody>
        </p:sp>
        <p:pic>
          <p:nvPicPr>
            <p:cNvPr id="720" name="Google Shape;720;p66"/>
            <p:cNvPicPr preferRelativeResize="0"/>
            <p:nvPr/>
          </p:nvPicPr>
          <p:blipFill rotWithShape="1">
            <a:blip r:embed="rId4">
              <a:alphaModFix/>
            </a:blip>
            <a:srcRect b="0" l="0" r="0" t="0"/>
            <a:stretch/>
          </p:blipFill>
          <p:spPr>
            <a:xfrm>
              <a:off x="5920893" y="3965358"/>
              <a:ext cx="2242711" cy="801617"/>
            </a:xfrm>
            <a:prstGeom prst="rect">
              <a:avLst/>
            </a:prstGeom>
            <a:noFill/>
            <a:ln>
              <a:noFill/>
            </a:ln>
          </p:spPr>
        </p:pic>
        <p:cxnSp>
          <p:nvCxnSpPr>
            <p:cNvPr id="721" name="Google Shape;721;p66"/>
            <p:cNvCxnSpPr/>
            <p:nvPr/>
          </p:nvCxnSpPr>
          <p:spPr>
            <a:xfrm rot="10800000">
              <a:off x="7204075" y="4560648"/>
              <a:ext cx="0" cy="238214"/>
            </a:xfrm>
            <a:prstGeom prst="straightConnector1">
              <a:avLst/>
            </a:prstGeom>
            <a:noFill/>
            <a:ln cap="flat" cmpd="sng" w="19050">
              <a:solidFill>
                <a:srgbClr val="000000"/>
              </a:solidFill>
              <a:prstDash val="solid"/>
              <a:miter lim="800000"/>
              <a:headEnd len="sm" w="sm" type="none"/>
              <a:tailEnd len="med" w="med" type="stealth"/>
            </a:ln>
          </p:spPr>
        </p:cxnSp>
        <p:sp>
          <p:nvSpPr>
            <p:cNvPr id="722" name="Google Shape;722;p66"/>
            <p:cNvSpPr txBox="1"/>
            <p:nvPr/>
          </p:nvSpPr>
          <p:spPr>
            <a:xfrm>
              <a:off x="6177621" y="4807585"/>
              <a:ext cx="1945835" cy="397902"/>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“decision rule’’ </a:t>
              </a:r>
              <a:endParaRPr b="0" i="0" sz="1600" u="none" cap="none" strike="noStrike">
                <a:solidFill>
                  <a:srgbClr val="FF0000"/>
                </a:solidFill>
                <a:latin typeface="Arial"/>
                <a:ea typeface="Arial"/>
                <a:cs typeface="Arial"/>
                <a:sym typeface="Arial"/>
              </a:endParaRPr>
            </a:p>
          </p:txBody>
        </p:sp>
      </p:grpSp>
      <p:sp>
        <p:nvSpPr>
          <p:cNvPr id="723" name="Google Shape;723;p66"/>
          <p:cNvSpPr txBox="1"/>
          <p:nvPr/>
        </p:nvSpPr>
        <p:spPr>
          <a:xfrm>
            <a:off x="533251" y="5490785"/>
            <a:ext cx="2232025" cy="5984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680"/>
              <a:buFont typeface="Noto Sans Symbols"/>
              <a:buChar char="●"/>
            </a:pPr>
            <a:r>
              <a:rPr b="1" i="0" lang="en-US" sz="2400" u="none" cap="none" strike="noStrike">
                <a:solidFill>
                  <a:schemeClr val="dk1"/>
                </a:solidFill>
                <a:latin typeface="Arial"/>
                <a:ea typeface="Arial"/>
                <a:cs typeface="Arial"/>
                <a:sym typeface="Arial"/>
              </a:rPr>
              <a:t>Choose</a:t>
            </a:r>
            <a:endParaRPr b="0" i="0" sz="1400" u="none" cap="none" strike="noStrike">
              <a:solidFill>
                <a:srgbClr val="000000"/>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18440" lvl="0" marL="342900" marR="0" rtl="0" algn="l">
              <a:lnSpc>
                <a:spcPct val="100000"/>
              </a:lnSpc>
              <a:spcBef>
                <a:spcPts val="560"/>
              </a:spcBef>
              <a:spcAft>
                <a:spcPts val="0"/>
              </a:spcAft>
              <a:buClr>
                <a:schemeClr val="dk2"/>
              </a:buClr>
              <a:buSzPts val="1960"/>
              <a:buFont typeface="Noto Sans Symbols"/>
              <a:buNone/>
            </a:pPr>
            <a:r>
              <a:t/>
            </a:r>
            <a:endParaRPr b="1" i="0" sz="2800" u="none" cap="none" strike="noStrike">
              <a:solidFill>
                <a:schemeClr val="dk1"/>
              </a:solidFill>
              <a:latin typeface="Arial"/>
              <a:ea typeface="Arial"/>
              <a:cs typeface="Arial"/>
              <a:sym typeface="Arial"/>
            </a:endParaRPr>
          </a:p>
        </p:txBody>
      </p:sp>
      <p:pic>
        <p:nvPicPr>
          <p:cNvPr id="724" name="Google Shape;724;p66"/>
          <p:cNvPicPr preferRelativeResize="0"/>
          <p:nvPr/>
        </p:nvPicPr>
        <p:blipFill rotWithShape="1">
          <a:blip r:embed="rId5">
            <a:alphaModFix/>
          </a:blip>
          <a:srcRect b="0" l="0" r="0" t="0"/>
          <a:stretch/>
        </p:blipFill>
        <p:spPr>
          <a:xfrm>
            <a:off x="581026" y="3008738"/>
            <a:ext cx="7200898" cy="857635"/>
          </a:xfrm>
          <a:prstGeom prst="rect">
            <a:avLst/>
          </a:prstGeom>
          <a:noFill/>
          <a:ln>
            <a:noFill/>
          </a:ln>
        </p:spPr>
      </p:pic>
      <p:pic>
        <p:nvPicPr>
          <p:cNvPr id="725" name="Google Shape;725;p66"/>
          <p:cNvPicPr preferRelativeResize="0"/>
          <p:nvPr/>
        </p:nvPicPr>
        <p:blipFill rotWithShape="1">
          <a:blip r:embed="rId6">
            <a:alphaModFix/>
          </a:blip>
          <a:srcRect b="0" l="0" r="0" t="0"/>
          <a:stretch/>
        </p:blipFill>
        <p:spPr>
          <a:xfrm>
            <a:off x="2201863" y="5203825"/>
            <a:ext cx="4668837" cy="1079500"/>
          </a:xfrm>
          <a:prstGeom prst="rect">
            <a:avLst/>
          </a:prstGeom>
          <a:noFill/>
          <a:ln>
            <a:noFill/>
          </a:ln>
        </p:spPr>
      </p:pic>
      <p:pic>
        <p:nvPicPr>
          <p:cNvPr id="726" name="Google Shape;726;p66"/>
          <p:cNvPicPr preferRelativeResize="0"/>
          <p:nvPr/>
        </p:nvPicPr>
        <p:blipFill rotWithShape="1">
          <a:blip r:embed="rId7">
            <a:alphaModFix/>
          </a:blip>
          <a:srcRect b="0" l="0" r="0" t="0"/>
          <a:stretch/>
        </p:blipFill>
        <p:spPr>
          <a:xfrm>
            <a:off x="1362075" y="3898124"/>
            <a:ext cx="6904575" cy="842751"/>
          </a:xfrm>
          <a:prstGeom prst="rect">
            <a:avLst/>
          </a:prstGeom>
          <a:noFill/>
          <a:ln>
            <a:noFill/>
          </a:ln>
        </p:spPr>
      </p:pic>
      <p:grpSp>
        <p:nvGrpSpPr>
          <p:cNvPr id="727" name="Google Shape;727;p66"/>
          <p:cNvGrpSpPr/>
          <p:nvPr/>
        </p:nvGrpSpPr>
        <p:grpSpPr>
          <a:xfrm>
            <a:off x="2201862" y="5126038"/>
            <a:ext cx="4922644" cy="1530865"/>
            <a:chOff x="2268538" y="5126407"/>
            <a:chExt cx="4843932" cy="1531009"/>
          </a:xfrm>
        </p:grpSpPr>
        <p:sp>
          <p:nvSpPr>
            <p:cNvPr id="728" name="Google Shape;728;p66"/>
            <p:cNvSpPr/>
            <p:nvPr/>
          </p:nvSpPr>
          <p:spPr>
            <a:xfrm>
              <a:off x="4895659" y="6288090"/>
              <a:ext cx="2216811" cy="3693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Bayes decision rule</a:t>
              </a:r>
              <a:endParaRPr b="0" i="0" sz="1800" u="none" cap="none" strike="noStrike">
                <a:solidFill>
                  <a:srgbClr val="FF0000"/>
                </a:solidFill>
                <a:latin typeface="Arial"/>
                <a:ea typeface="Arial"/>
                <a:cs typeface="Arial"/>
                <a:sym typeface="Arial"/>
              </a:endParaRPr>
            </a:p>
          </p:txBody>
        </p:sp>
        <p:sp>
          <p:nvSpPr>
            <p:cNvPr id="729" name="Google Shape;729;p66"/>
            <p:cNvSpPr/>
            <p:nvPr/>
          </p:nvSpPr>
          <p:spPr>
            <a:xfrm>
              <a:off x="2268538" y="5126407"/>
              <a:ext cx="4668531" cy="1157396"/>
            </a:xfrm>
            <a:prstGeom prst="rect">
              <a:avLst/>
            </a:prstGeom>
            <a:noFill/>
            <a:ln cap="flat" cmpd="sng" w="3810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30" name="Google Shape;730;p6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rgbClr val="000000"/>
                </a:solidFill>
                <a:latin typeface="Times New Roman"/>
                <a:ea typeface="Times New Roman"/>
                <a:cs typeface="Times New Roman"/>
                <a:sym typeface="Times New Roman"/>
              </a:rPr>
              <a:t>DC &amp; CV Lab.</a:t>
            </a:r>
            <a:endParaRPr b="0" i="0" sz="1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US" sz="1000" u="none" cap="none" strike="noStrike">
                <a:solidFill>
                  <a:srgbClr val="000000"/>
                </a:solidFill>
                <a:latin typeface="Comic Sans MS"/>
                <a:ea typeface="Comic Sans MS"/>
                <a:cs typeface="Comic Sans MS"/>
                <a:sym typeface="Comic Sans MS"/>
              </a:rPr>
              <a:t>CSIE NTU</a:t>
            </a:r>
            <a:endParaRPr b="0" i="0" sz="1000" u="none" cap="none" strike="noStrike">
              <a:solidFill>
                <a:srgbClr val="000000"/>
              </a:solidFill>
              <a:latin typeface="Times New Roman"/>
              <a:ea typeface="Times New Roman"/>
              <a:cs typeface="Times New Roman"/>
              <a:sym typeface="Times New Roman"/>
            </a:endParaRPr>
          </a:p>
        </p:txBody>
      </p:sp>
      <p:sp>
        <p:nvSpPr>
          <p:cNvPr id="736" name="Google Shape;736;p6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Discrete Example</a:t>
            </a:r>
            <a:endParaRPr/>
          </a:p>
        </p:txBody>
      </p:sp>
      <p:pic>
        <p:nvPicPr>
          <p:cNvPr id="737" name="Google Shape;737;p67"/>
          <p:cNvPicPr preferRelativeResize="0"/>
          <p:nvPr/>
        </p:nvPicPr>
        <p:blipFill rotWithShape="1">
          <a:blip r:embed="rId3">
            <a:alphaModFix/>
          </a:blip>
          <a:srcRect b="0" l="0" r="0" t="0"/>
          <a:stretch/>
        </p:blipFill>
        <p:spPr>
          <a:xfrm>
            <a:off x="1042988" y="1851025"/>
            <a:ext cx="7200900" cy="4610100"/>
          </a:xfrm>
          <a:prstGeom prst="rect">
            <a:avLst/>
          </a:prstGeom>
          <a:noFill/>
          <a:ln>
            <a:noFill/>
          </a:ln>
        </p:spPr>
      </p:pic>
      <p:sp>
        <p:nvSpPr>
          <p:cNvPr id="738" name="Google Shape;738;p67"/>
          <p:cNvSpPr/>
          <p:nvPr/>
        </p:nvSpPr>
        <p:spPr>
          <a:xfrm>
            <a:off x="3952240" y="4842507"/>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9" name="Google Shape;739;p67"/>
          <p:cNvSpPr/>
          <p:nvPr/>
        </p:nvSpPr>
        <p:spPr>
          <a:xfrm>
            <a:off x="3931920" y="5284784"/>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0" name="Google Shape;740;p67"/>
          <p:cNvSpPr/>
          <p:nvPr/>
        </p:nvSpPr>
        <p:spPr>
          <a:xfrm>
            <a:off x="4279370" y="4842507"/>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1" name="Google Shape;741;p67"/>
          <p:cNvSpPr/>
          <p:nvPr/>
        </p:nvSpPr>
        <p:spPr>
          <a:xfrm>
            <a:off x="4259050" y="5284784"/>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2" name="Google Shape;742;p67"/>
          <p:cNvSpPr/>
          <p:nvPr/>
        </p:nvSpPr>
        <p:spPr>
          <a:xfrm>
            <a:off x="4564591" y="4832347"/>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3" name="Google Shape;743;p67"/>
          <p:cNvSpPr/>
          <p:nvPr/>
        </p:nvSpPr>
        <p:spPr>
          <a:xfrm>
            <a:off x="4544271" y="5274624"/>
            <a:ext cx="152400" cy="27082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744" name="Google Shape;744;p67"/>
          <p:cNvGrpSpPr/>
          <p:nvPr/>
        </p:nvGrpSpPr>
        <p:grpSpPr>
          <a:xfrm>
            <a:off x="5222240" y="3911600"/>
            <a:ext cx="3584972" cy="1295400"/>
            <a:chOff x="5559528" y="4117975"/>
            <a:chExt cx="3018629" cy="958532"/>
          </a:xfrm>
        </p:grpSpPr>
        <p:pic>
          <p:nvPicPr>
            <p:cNvPr id="745" name="Google Shape;745;p67"/>
            <p:cNvPicPr preferRelativeResize="0"/>
            <p:nvPr/>
          </p:nvPicPr>
          <p:blipFill rotWithShape="1">
            <a:blip r:embed="rId4">
              <a:alphaModFix/>
            </a:blip>
            <a:srcRect b="0" l="0" r="0" t="0"/>
            <a:stretch/>
          </p:blipFill>
          <p:spPr>
            <a:xfrm>
              <a:off x="5559528" y="4117975"/>
              <a:ext cx="3018629" cy="468000"/>
            </a:xfrm>
            <a:prstGeom prst="rect">
              <a:avLst/>
            </a:prstGeom>
            <a:noFill/>
            <a:ln>
              <a:noFill/>
            </a:ln>
          </p:spPr>
        </p:pic>
        <p:pic>
          <p:nvPicPr>
            <p:cNvPr id="746" name="Google Shape;746;p67"/>
            <p:cNvPicPr preferRelativeResize="0"/>
            <p:nvPr/>
          </p:nvPicPr>
          <p:blipFill rotWithShape="1">
            <a:blip r:embed="rId5">
              <a:alphaModFix/>
            </a:blip>
            <a:srcRect b="0" l="0" r="0" t="0"/>
            <a:stretch/>
          </p:blipFill>
          <p:spPr>
            <a:xfrm>
              <a:off x="6008053" y="4608507"/>
              <a:ext cx="1713654" cy="468000"/>
            </a:xfrm>
            <a:prstGeom prst="rect">
              <a:avLst/>
            </a:prstGeom>
            <a:noFill/>
            <a:ln>
              <a:noFill/>
            </a:ln>
          </p:spPr>
        </p:pic>
      </p:grpSp>
      <p:sp>
        <p:nvSpPr>
          <p:cNvPr id="747" name="Google Shape;747;p6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753" name="Google Shape;753;p6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Discrete Example</a:t>
            </a:r>
            <a:endParaRPr/>
          </a:p>
        </p:txBody>
      </p:sp>
      <p:pic>
        <p:nvPicPr>
          <p:cNvPr id="754" name="Google Shape;754;p68"/>
          <p:cNvPicPr preferRelativeResize="0"/>
          <p:nvPr/>
        </p:nvPicPr>
        <p:blipFill rotWithShape="1">
          <a:blip r:embed="rId3">
            <a:alphaModFix/>
          </a:blip>
          <a:srcRect b="0" l="0" r="0" t="0"/>
          <a:stretch/>
        </p:blipFill>
        <p:spPr>
          <a:xfrm>
            <a:off x="1042988" y="1849685"/>
            <a:ext cx="7200900" cy="4610100"/>
          </a:xfrm>
          <a:prstGeom prst="rect">
            <a:avLst/>
          </a:prstGeom>
          <a:noFill/>
          <a:ln>
            <a:noFill/>
          </a:ln>
        </p:spPr>
      </p:pic>
      <p:grpSp>
        <p:nvGrpSpPr>
          <p:cNvPr id="755" name="Google Shape;755;p68"/>
          <p:cNvGrpSpPr/>
          <p:nvPr/>
        </p:nvGrpSpPr>
        <p:grpSpPr>
          <a:xfrm>
            <a:off x="5222240" y="3911600"/>
            <a:ext cx="3584972" cy="1295400"/>
            <a:chOff x="5559528" y="4117975"/>
            <a:chExt cx="3018629" cy="958532"/>
          </a:xfrm>
        </p:grpSpPr>
        <p:pic>
          <p:nvPicPr>
            <p:cNvPr id="756" name="Google Shape;756;p68"/>
            <p:cNvPicPr preferRelativeResize="0"/>
            <p:nvPr/>
          </p:nvPicPr>
          <p:blipFill rotWithShape="1">
            <a:blip r:embed="rId4">
              <a:alphaModFix/>
            </a:blip>
            <a:srcRect b="0" l="0" r="0" t="0"/>
            <a:stretch/>
          </p:blipFill>
          <p:spPr>
            <a:xfrm>
              <a:off x="5559528" y="4117975"/>
              <a:ext cx="3018629" cy="468000"/>
            </a:xfrm>
            <a:prstGeom prst="rect">
              <a:avLst/>
            </a:prstGeom>
            <a:noFill/>
            <a:ln>
              <a:noFill/>
            </a:ln>
          </p:spPr>
        </p:pic>
        <p:pic>
          <p:nvPicPr>
            <p:cNvPr id="757" name="Google Shape;757;p68"/>
            <p:cNvPicPr preferRelativeResize="0"/>
            <p:nvPr/>
          </p:nvPicPr>
          <p:blipFill rotWithShape="1">
            <a:blip r:embed="rId5">
              <a:alphaModFix/>
            </a:blip>
            <a:srcRect b="0" l="0" r="0" t="0"/>
            <a:stretch/>
          </p:blipFill>
          <p:spPr>
            <a:xfrm>
              <a:off x="6008053" y="4608507"/>
              <a:ext cx="1713654" cy="468000"/>
            </a:xfrm>
            <a:prstGeom prst="rect">
              <a:avLst/>
            </a:prstGeom>
            <a:noFill/>
            <a:ln>
              <a:noFill/>
            </a:ln>
          </p:spPr>
        </p:pic>
      </p:grpSp>
      <p:sp>
        <p:nvSpPr>
          <p:cNvPr id="758" name="Google Shape;758;p6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765" name="Google Shape;765;p6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Discrete Example (cont.)</a:t>
            </a:r>
            <a:endParaRPr/>
          </a:p>
        </p:txBody>
      </p:sp>
      <p:pic>
        <p:nvPicPr>
          <p:cNvPr id="766" name="Google Shape;766;p69"/>
          <p:cNvPicPr preferRelativeResize="0"/>
          <p:nvPr>
            <p:ph idx="1" type="body"/>
          </p:nvPr>
        </p:nvPicPr>
        <p:blipFill rotWithShape="1">
          <a:blip r:embed="rId3">
            <a:alphaModFix/>
          </a:blip>
          <a:srcRect b="0" l="0" r="0" t="0"/>
          <a:stretch/>
        </p:blipFill>
        <p:spPr>
          <a:xfrm>
            <a:off x="250825" y="1955800"/>
            <a:ext cx="8353425" cy="4116388"/>
          </a:xfrm>
          <a:prstGeom prst="rect">
            <a:avLst/>
          </a:prstGeom>
          <a:noFill/>
          <a:ln>
            <a:noFill/>
          </a:ln>
        </p:spPr>
      </p:pic>
      <p:sp>
        <p:nvSpPr>
          <p:cNvPr id="767" name="Google Shape;767;p69"/>
          <p:cNvSpPr txBox="1"/>
          <p:nvPr/>
        </p:nvSpPr>
        <p:spPr>
          <a:xfrm>
            <a:off x="4356100" y="3357563"/>
            <a:ext cx="2159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68" name="Google Shape;768;p69"/>
          <p:cNvSpPr txBox="1"/>
          <p:nvPr/>
        </p:nvSpPr>
        <p:spPr>
          <a:xfrm>
            <a:off x="4356100" y="4365625"/>
            <a:ext cx="2159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769" name="Google Shape;769;p69"/>
          <p:cNvPicPr preferRelativeResize="0"/>
          <p:nvPr/>
        </p:nvPicPr>
        <p:blipFill rotWithShape="1">
          <a:blip r:embed="rId4">
            <a:alphaModFix/>
          </a:blip>
          <a:srcRect b="0" l="0" r="0" t="0"/>
          <a:stretch/>
        </p:blipFill>
        <p:spPr>
          <a:xfrm>
            <a:off x="3116263" y="2486675"/>
            <a:ext cx="1021680" cy="396000"/>
          </a:xfrm>
          <a:prstGeom prst="rect">
            <a:avLst/>
          </a:prstGeom>
          <a:noFill/>
          <a:ln>
            <a:noFill/>
          </a:ln>
        </p:spPr>
      </p:pic>
      <p:grpSp>
        <p:nvGrpSpPr>
          <p:cNvPr id="770" name="Google Shape;770;p69"/>
          <p:cNvGrpSpPr/>
          <p:nvPr/>
        </p:nvGrpSpPr>
        <p:grpSpPr>
          <a:xfrm>
            <a:off x="58403" y="1943100"/>
            <a:ext cx="2801433" cy="3272029"/>
            <a:chOff x="58403" y="1943100"/>
            <a:chExt cx="2801433" cy="3272029"/>
          </a:xfrm>
        </p:grpSpPr>
        <p:pic>
          <p:nvPicPr>
            <p:cNvPr id="771" name="Google Shape;771;p69"/>
            <p:cNvPicPr preferRelativeResize="0"/>
            <p:nvPr/>
          </p:nvPicPr>
          <p:blipFill rotWithShape="1">
            <a:blip r:embed="rId5">
              <a:alphaModFix/>
            </a:blip>
            <a:srcRect b="0" l="0" r="0" t="0"/>
            <a:stretch/>
          </p:blipFill>
          <p:spPr>
            <a:xfrm>
              <a:off x="58403" y="1943100"/>
              <a:ext cx="2352000" cy="2520000"/>
            </a:xfrm>
            <a:prstGeom prst="rect">
              <a:avLst/>
            </a:prstGeom>
            <a:noFill/>
            <a:ln>
              <a:noFill/>
            </a:ln>
          </p:spPr>
        </p:pic>
        <p:pic>
          <p:nvPicPr>
            <p:cNvPr id="772" name="Google Shape;772;p69"/>
            <p:cNvPicPr preferRelativeResize="0"/>
            <p:nvPr/>
          </p:nvPicPr>
          <p:blipFill rotWithShape="1">
            <a:blip r:embed="rId6">
              <a:alphaModFix/>
            </a:blip>
            <a:srcRect b="0" l="0" r="0" t="0"/>
            <a:stretch/>
          </p:blipFill>
          <p:spPr>
            <a:xfrm>
              <a:off x="162605" y="4639129"/>
              <a:ext cx="2697231" cy="576000"/>
            </a:xfrm>
            <a:prstGeom prst="rect">
              <a:avLst/>
            </a:prstGeom>
            <a:noFill/>
            <a:ln>
              <a:noFill/>
            </a:ln>
          </p:spPr>
        </p:pic>
      </p:grpSp>
      <p:sp>
        <p:nvSpPr>
          <p:cNvPr id="773" name="Google Shape;773;p69"/>
          <p:cNvSpPr txBox="1"/>
          <p:nvPr/>
        </p:nvSpPr>
        <p:spPr>
          <a:xfrm>
            <a:off x="5844557" y="2161455"/>
            <a:ext cx="324104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Calculate </a:t>
            </a:r>
            <a:r>
              <a:rPr b="1" i="0" lang="en-US" sz="1400" u="none" cap="none" strike="noStrike">
                <a:solidFill>
                  <a:srgbClr val="000000"/>
                </a:solidFill>
                <a:latin typeface="Arial"/>
                <a:ea typeface="Arial"/>
                <a:cs typeface="Arial"/>
                <a:sym typeface="Arial"/>
              </a:rPr>
              <a:t>accuracy</a:t>
            </a:r>
            <a:r>
              <a:rPr b="0" i="0" lang="en-US" sz="1400" u="none" cap="none" strike="noStrike">
                <a:solidFill>
                  <a:srgbClr val="000000"/>
                </a:solidFill>
                <a:latin typeface="Arial"/>
                <a:ea typeface="Arial"/>
                <a:cs typeface="Arial"/>
                <a:sym typeface="Arial"/>
              </a:rPr>
              <a:t> and </a:t>
            </a:r>
            <a:r>
              <a:rPr b="1" i="0" lang="en-US" sz="1400" u="none" cap="none" strike="noStrike">
                <a:solidFill>
                  <a:srgbClr val="000000"/>
                </a:solidFill>
                <a:latin typeface="Arial"/>
                <a:ea typeface="Arial"/>
                <a:cs typeface="Arial"/>
                <a:sym typeface="Arial"/>
              </a:rPr>
              <a:t>error</a:t>
            </a:r>
            <a:r>
              <a:rPr b="0" i="0" lang="en-US" sz="1400" u="none" cap="none" strike="noStrike">
                <a:solidFill>
                  <a:srgbClr val="000000"/>
                </a:solidFill>
                <a:latin typeface="Arial"/>
                <a:ea typeface="Arial"/>
                <a:cs typeface="Arial"/>
                <a:sym typeface="Arial"/>
              </a:rPr>
              <a:t> of the decision rule constructed.</a:t>
            </a:r>
            <a:endParaRPr b="0" i="0" sz="1400" u="none" cap="none" strike="noStrike">
              <a:solidFill>
                <a:srgbClr val="000000"/>
              </a:solidFill>
              <a:latin typeface="Arial"/>
              <a:ea typeface="Arial"/>
              <a:cs typeface="Arial"/>
              <a:sym typeface="Arial"/>
            </a:endParaRPr>
          </a:p>
        </p:txBody>
      </p:sp>
      <p:sp>
        <p:nvSpPr>
          <p:cNvPr id="774" name="Google Shape;774;p6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75" name="Google Shape;775;p69"/>
          <p:cNvSpPr/>
          <p:nvPr/>
        </p:nvSpPr>
        <p:spPr>
          <a:xfrm>
            <a:off x="1728511" y="2486676"/>
            <a:ext cx="165182" cy="198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6" name="Google Shape;776;p69"/>
          <p:cNvSpPr/>
          <p:nvPr/>
        </p:nvSpPr>
        <p:spPr>
          <a:xfrm>
            <a:off x="5560281" y="3441919"/>
            <a:ext cx="366385" cy="198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7" name="Google Shape;777;p69"/>
          <p:cNvSpPr/>
          <p:nvPr/>
        </p:nvSpPr>
        <p:spPr>
          <a:xfrm>
            <a:off x="4592541" y="3106639"/>
            <a:ext cx="366385" cy="198000"/>
          </a:xfrm>
          <a:prstGeom prst="rect">
            <a:avLst/>
          </a:prstGeom>
          <a:noFill/>
          <a:ln cap="flat" cmpd="sng" w="19050">
            <a:solidFill>
              <a:srgbClr val="0432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8" name="Google Shape;778;p69"/>
          <p:cNvSpPr/>
          <p:nvPr/>
        </p:nvSpPr>
        <p:spPr>
          <a:xfrm>
            <a:off x="1940782" y="2489419"/>
            <a:ext cx="165182" cy="198000"/>
          </a:xfrm>
          <a:prstGeom prst="rect">
            <a:avLst/>
          </a:prstGeom>
          <a:noFill/>
          <a:ln cap="flat" cmpd="sng" w="19050">
            <a:solidFill>
              <a:srgbClr val="0432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9" name="Google Shape;779;p69"/>
          <p:cNvSpPr/>
          <p:nvPr/>
        </p:nvSpPr>
        <p:spPr>
          <a:xfrm>
            <a:off x="4589194" y="3454362"/>
            <a:ext cx="366385" cy="198000"/>
          </a:xfrm>
          <a:prstGeom prst="rect">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0" name="Google Shape;780;p69"/>
          <p:cNvSpPr/>
          <p:nvPr/>
        </p:nvSpPr>
        <p:spPr>
          <a:xfrm>
            <a:off x="2152971" y="2487710"/>
            <a:ext cx="165183" cy="198000"/>
          </a:xfrm>
          <a:prstGeom prst="rect">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1" name="Google Shape;781;p69"/>
          <p:cNvSpPr/>
          <p:nvPr/>
        </p:nvSpPr>
        <p:spPr>
          <a:xfrm>
            <a:off x="1595464" y="4106380"/>
            <a:ext cx="165182" cy="198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2" name="Google Shape;782;p69"/>
          <p:cNvSpPr/>
          <p:nvPr/>
        </p:nvSpPr>
        <p:spPr>
          <a:xfrm>
            <a:off x="1793902" y="3811156"/>
            <a:ext cx="165182" cy="198000"/>
          </a:xfrm>
          <a:prstGeom prst="rect">
            <a:avLst/>
          </a:prstGeom>
          <a:noFill/>
          <a:ln cap="flat" cmpd="sng" w="19050">
            <a:solidFill>
              <a:srgbClr val="0432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83" name="Google Shape;783;p69"/>
          <p:cNvSpPr/>
          <p:nvPr/>
        </p:nvSpPr>
        <p:spPr>
          <a:xfrm>
            <a:off x="1995999" y="3810688"/>
            <a:ext cx="165183" cy="198000"/>
          </a:xfrm>
          <a:prstGeom prst="rect">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789" name="Google Shape;789;p70"/>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790" name="Google Shape;790;p7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791" name="Google Shape;791;p7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798" name="Google Shape;798;p7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4.3 Prior Probability</a:t>
            </a:r>
            <a:endParaRPr/>
          </a:p>
        </p:txBody>
      </p:sp>
      <p:sp>
        <p:nvSpPr>
          <p:cNvPr id="799" name="Google Shape;799;p71"/>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The Bayes rule:</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Replace            with</a:t>
            </a:r>
            <a:endParaRPr/>
          </a:p>
          <a:p>
            <a:pPr indent="-342900" lvl="0" marL="342900" rtl="0" algn="l">
              <a:lnSpc>
                <a:spcPct val="100000"/>
              </a:lnSpc>
              <a:spcBef>
                <a:spcPts val="600"/>
              </a:spcBef>
              <a:spcAft>
                <a:spcPts val="0"/>
              </a:spcAft>
              <a:buSzPts val="2100"/>
              <a:buChar char="●"/>
            </a:pPr>
            <a:r>
              <a:rPr lang="en-US"/>
              <a:t>The Bayes rule can be determined by assigning any categories that maximizes </a:t>
            </a:r>
            <a:endParaRPr/>
          </a:p>
        </p:txBody>
      </p:sp>
      <p:pic>
        <p:nvPicPr>
          <p:cNvPr id="800" name="Google Shape;800;p71"/>
          <p:cNvPicPr preferRelativeResize="0"/>
          <p:nvPr/>
        </p:nvPicPr>
        <p:blipFill rotWithShape="1">
          <a:blip r:embed="rId3">
            <a:alphaModFix/>
          </a:blip>
          <a:srcRect b="0" l="0" r="0" t="0"/>
          <a:stretch/>
        </p:blipFill>
        <p:spPr>
          <a:xfrm>
            <a:off x="684213" y="2600325"/>
            <a:ext cx="7670800" cy="1189038"/>
          </a:xfrm>
          <a:prstGeom prst="rect">
            <a:avLst/>
          </a:prstGeom>
          <a:noFill/>
          <a:ln>
            <a:noFill/>
          </a:ln>
        </p:spPr>
      </p:pic>
      <p:pic>
        <p:nvPicPr>
          <p:cNvPr id="801" name="Google Shape;801;p71"/>
          <p:cNvPicPr preferRelativeResize="0"/>
          <p:nvPr/>
        </p:nvPicPr>
        <p:blipFill rotWithShape="1">
          <a:blip r:embed="rId4">
            <a:alphaModFix/>
          </a:blip>
          <a:srcRect b="0" l="0" r="0" t="0"/>
          <a:stretch/>
        </p:blipFill>
        <p:spPr>
          <a:xfrm>
            <a:off x="2555875" y="3789363"/>
            <a:ext cx="1114425" cy="431800"/>
          </a:xfrm>
          <a:prstGeom prst="rect">
            <a:avLst/>
          </a:prstGeom>
          <a:noFill/>
          <a:ln>
            <a:noFill/>
          </a:ln>
        </p:spPr>
      </p:pic>
      <p:pic>
        <p:nvPicPr>
          <p:cNvPr id="802" name="Google Shape;802;p71"/>
          <p:cNvPicPr preferRelativeResize="0"/>
          <p:nvPr/>
        </p:nvPicPr>
        <p:blipFill rotWithShape="1">
          <a:blip r:embed="rId5">
            <a:alphaModFix/>
          </a:blip>
          <a:srcRect b="0" l="0" r="0" t="0"/>
          <a:stretch/>
        </p:blipFill>
        <p:spPr>
          <a:xfrm>
            <a:off x="4572000" y="3789363"/>
            <a:ext cx="1728788" cy="431800"/>
          </a:xfrm>
          <a:prstGeom prst="rect">
            <a:avLst/>
          </a:prstGeom>
          <a:noFill/>
          <a:ln>
            <a:noFill/>
          </a:ln>
        </p:spPr>
      </p:pic>
      <p:pic>
        <p:nvPicPr>
          <p:cNvPr id="803" name="Google Shape;803;p71"/>
          <p:cNvPicPr preferRelativeResize="0"/>
          <p:nvPr/>
        </p:nvPicPr>
        <p:blipFill rotWithShape="1">
          <a:blip r:embed="rId6">
            <a:alphaModFix/>
          </a:blip>
          <a:srcRect b="0" l="0" r="0" t="0"/>
          <a:stretch/>
        </p:blipFill>
        <p:spPr>
          <a:xfrm>
            <a:off x="1042988" y="5334000"/>
            <a:ext cx="3114675" cy="863600"/>
          </a:xfrm>
          <a:prstGeom prst="rect">
            <a:avLst/>
          </a:prstGeom>
          <a:noFill/>
          <a:ln>
            <a:noFill/>
          </a:ln>
        </p:spPr>
      </p:pic>
      <p:cxnSp>
        <p:nvCxnSpPr>
          <p:cNvPr id="804" name="Google Shape;804;p71"/>
          <p:cNvCxnSpPr/>
          <p:nvPr/>
        </p:nvCxnSpPr>
        <p:spPr>
          <a:xfrm>
            <a:off x="5580112" y="4221163"/>
            <a:ext cx="720000" cy="0"/>
          </a:xfrm>
          <a:prstGeom prst="straightConnector1">
            <a:avLst/>
          </a:prstGeom>
          <a:noFill/>
          <a:ln cap="flat" cmpd="sng" w="57150">
            <a:solidFill>
              <a:srgbClr val="FF0000"/>
            </a:solidFill>
            <a:prstDash val="solid"/>
            <a:round/>
            <a:headEnd len="sm" w="sm" type="none"/>
            <a:tailEnd len="sm" w="sm" type="none"/>
          </a:ln>
        </p:spPr>
      </p:cxnSp>
      <p:sp>
        <p:nvSpPr>
          <p:cNvPr id="805" name="Google Shape;805;p7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12" name="Google Shape;812;p7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4.3 Prior Probability (cont.)</a:t>
            </a:r>
            <a:endParaRPr/>
          </a:p>
        </p:txBody>
      </p:sp>
      <p:sp>
        <p:nvSpPr>
          <p:cNvPr id="813" name="Google Shape;813;p72"/>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80"/>
              <a:buChar char="●"/>
            </a:pPr>
            <a:r>
              <a:rPr lang="en-US" sz="2400"/>
              <a:t>If the economic gain matrix is the identity  matrix and choose all the category prior probabilities to be equal. Therefore,  </a:t>
            </a:r>
            <a:endParaRPr sz="2400"/>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480"/>
              </a:spcBef>
              <a:spcAft>
                <a:spcPts val="0"/>
              </a:spcAft>
              <a:buSzPts val="1680"/>
              <a:buChar char="●"/>
            </a:pPr>
            <a:r>
              <a:rPr lang="en-US" sz="2400"/>
              <a:t>The Bayes rule:</a:t>
            </a:r>
            <a:endParaRPr/>
          </a:p>
        </p:txBody>
      </p:sp>
      <p:pic>
        <p:nvPicPr>
          <p:cNvPr id="814" name="Google Shape;814;p72"/>
          <p:cNvPicPr preferRelativeResize="0"/>
          <p:nvPr/>
        </p:nvPicPr>
        <p:blipFill rotWithShape="1">
          <a:blip r:embed="rId3">
            <a:alphaModFix/>
          </a:blip>
          <a:srcRect b="0" l="0" r="0" t="0"/>
          <a:stretch/>
        </p:blipFill>
        <p:spPr>
          <a:xfrm>
            <a:off x="1480492" y="3120522"/>
            <a:ext cx="6039000" cy="1008000"/>
          </a:xfrm>
          <a:prstGeom prst="rect">
            <a:avLst/>
          </a:prstGeom>
          <a:noFill/>
          <a:ln>
            <a:noFill/>
          </a:ln>
        </p:spPr>
      </p:pic>
      <p:grpSp>
        <p:nvGrpSpPr>
          <p:cNvPr id="815" name="Google Shape;815;p72"/>
          <p:cNvGrpSpPr/>
          <p:nvPr/>
        </p:nvGrpSpPr>
        <p:grpSpPr>
          <a:xfrm>
            <a:off x="4669659" y="3717033"/>
            <a:ext cx="4355067" cy="642030"/>
            <a:chOff x="4669659" y="3717033"/>
            <a:chExt cx="4355067" cy="642030"/>
          </a:xfrm>
        </p:grpSpPr>
        <p:pic>
          <p:nvPicPr>
            <p:cNvPr id="816" name="Google Shape;816;p72"/>
            <p:cNvPicPr preferRelativeResize="0"/>
            <p:nvPr/>
          </p:nvPicPr>
          <p:blipFill rotWithShape="1">
            <a:blip r:embed="rId4">
              <a:alphaModFix/>
            </a:blip>
            <a:srcRect b="0" l="0" r="0" t="0"/>
            <a:stretch/>
          </p:blipFill>
          <p:spPr>
            <a:xfrm>
              <a:off x="7834101" y="3882813"/>
              <a:ext cx="1190625" cy="476250"/>
            </a:xfrm>
            <a:prstGeom prst="rect">
              <a:avLst/>
            </a:prstGeom>
            <a:noFill/>
            <a:ln>
              <a:noFill/>
            </a:ln>
          </p:spPr>
        </p:pic>
        <p:pic>
          <p:nvPicPr>
            <p:cNvPr id="817" name="Google Shape;817;p72"/>
            <p:cNvPicPr preferRelativeResize="0"/>
            <p:nvPr/>
          </p:nvPicPr>
          <p:blipFill rotWithShape="1">
            <a:blip r:embed="rId5">
              <a:alphaModFix/>
            </a:blip>
            <a:srcRect b="0" l="0" r="0" t="0"/>
            <a:stretch/>
          </p:blipFill>
          <p:spPr>
            <a:xfrm>
              <a:off x="6681576" y="3882813"/>
              <a:ext cx="1152525" cy="476250"/>
            </a:xfrm>
            <a:prstGeom prst="rect">
              <a:avLst/>
            </a:prstGeom>
            <a:noFill/>
            <a:ln>
              <a:noFill/>
            </a:ln>
          </p:spPr>
        </p:pic>
        <p:sp>
          <p:nvSpPr>
            <p:cNvPr id="818" name="Google Shape;818;p72"/>
            <p:cNvSpPr/>
            <p:nvPr/>
          </p:nvSpPr>
          <p:spPr>
            <a:xfrm>
              <a:off x="4669659" y="3954861"/>
              <a:ext cx="215956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Arial"/>
                  <a:ea typeface="Arial"/>
                  <a:cs typeface="Arial"/>
                  <a:sym typeface="Arial"/>
                </a:rPr>
                <a:t>Likelihood function </a:t>
              </a:r>
              <a:endParaRPr b="0" i="0" sz="1800" u="none" cap="none" strike="noStrike">
                <a:solidFill>
                  <a:srgbClr val="0000FF"/>
                </a:solidFill>
                <a:latin typeface="Arial"/>
                <a:ea typeface="Arial"/>
                <a:cs typeface="Arial"/>
                <a:sym typeface="Arial"/>
              </a:endParaRPr>
            </a:p>
          </p:txBody>
        </p:sp>
        <p:cxnSp>
          <p:nvCxnSpPr>
            <p:cNvPr id="819" name="Google Shape;819;p72"/>
            <p:cNvCxnSpPr/>
            <p:nvPr/>
          </p:nvCxnSpPr>
          <p:spPr>
            <a:xfrm rot="10800000">
              <a:off x="5540868" y="3717033"/>
              <a:ext cx="564498" cy="237828"/>
            </a:xfrm>
            <a:prstGeom prst="straightConnector1">
              <a:avLst/>
            </a:prstGeom>
            <a:noFill/>
            <a:ln cap="flat" cmpd="sng" w="19050">
              <a:solidFill>
                <a:srgbClr val="0000FF"/>
              </a:solidFill>
              <a:prstDash val="solid"/>
              <a:miter lim="800000"/>
              <a:headEnd len="sm" w="sm" type="none"/>
              <a:tailEnd len="med" w="med" type="stealth"/>
            </a:ln>
          </p:spPr>
        </p:cxnSp>
      </p:grpSp>
      <p:sp>
        <p:nvSpPr>
          <p:cNvPr id="820" name="Google Shape;820;p72"/>
          <p:cNvSpPr/>
          <p:nvPr/>
        </p:nvSpPr>
        <p:spPr>
          <a:xfrm>
            <a:off x="755576" y="6083082"/>
            <a:ext cx="7404406" cy="3692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It’s called maximum likelihood decision rule.</a:t>
            </a:r>
            <a:endParaRPr b="0" i="0" sz="1800" u="none" cap="none" strike="noStrike">
              <a:solidFill>
                <a:srgbClr val="0000FF"/>
              </a:solidFill>
              <a:latin typeface="Arial"/>
              <a:ea typeface="Arial"/>
              <a:cs typeface="Arial"/>
              <a:sym typeface="Arial"/>
            </a:endParaRPr>
          </a:p>
        </p:txBody>
      </p:sp>
      <p:pic>
        <p:nvPicPr>
          <p:cNvPr id="821" name="Google Shape;821;p72"/>
          <p:cNvPicPr preferRelativeResize="0"/>
          <p:nvPr/>
        </p:nvPicPr>
        <p:blipFill rotWithShape="1">
          <a:blip r:embed="rId6">
            <a:alphaModFix/>
          </a:blip>
          <a:srcRect b="0" l="0" r="0" t="0"/>
          <a:stretch/>
        </p:blipFill>
        <p:spPr>
          <a:xfrm>
            <a:off x="1138514" y="4758019"/>
            <a:ext cx="6851098" cy="1188000"/>
          </a:xfrm>
          <a:prstGeom prst="rect">
            <a:avLst/>
          </a:prstGeom>
          <a:noFill/>
          <a:ln>
            <a:noFill/>
          </a:ln>
        </p:spPr>
      </p:pic>
      <p:sp>
        <p:nvSpPr>
          <p:cNvPr id="822" name="Google Shape;822;p7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9" name="Google Shape;119;p1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Introduction (Cont.)</a:t>
            </a:r>
            <a:endParaRPr/>
          </a:p>
        </p:txBody>
      </p:sp>
      <p:sp>
        <p:nvSpPr>
          <p:cNvPr id="120" name="Google Shape;120;p19"/>
          <p:cNvSpPr txBox="1"/>
          <p:nvPr/>
        </p:nvSpPr>
        <p:spPr>
          <a:xfrm>
            <a:off x="1692275" y="2590800"/>
            <a:ext cx="844550"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unit</a:t>
            </a:r>
            <a:endParaRPr b="0" i="0" sz="1600" u="none" cap="none" strike="noStrike">
              <a:solidFill>
                <a:schemeClr val="dk1"/>
              </a:solidFill>
              <a:latin typeface="Arial"/>
              <a:ea typeface="Arial"/>
              <a:cs typeface="Arial"/>
              <a:sym typeface="Arial"/>
            </a:endParaRPr>
          </a:p>
        </p:txBody>
      </p:sp>
      <p:sp>
        <p:nvSpPr>
          <p:cNvPr id="121" name="Google Shape;121;p19"/>
          <p:cNvSpPr txBox="1"/>
          <p:nvPr/>
        </p:nvSpPr>
        <p:spPr>
          <a:xfrm>
            <a:off x="4121150" y="2590800"/>
            <a:ext cx="43926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measurement vector</a:t>
            </a:r>
            <a:endParaRPr b="0" i="0" sz="1600" u="none" cap="none" strike="noStrike">
              <a:solidFill>
                <a:schemeClr val="dk1"/>
              </a:solidFill>
              <a:latin typeface="Arial"/>
              <a:ea typeface="Arial"/>
              <a:cs typeface="Arial"/>
              <a:sym typeface="Arial"/>
            </a:endParaRPr>
          </a:p>
        </p:txBody>
      </p:sp>
      <p:sp>
        <p:nvSpPr>
          <p:cNvPr id="122" name="Google Shape;122;p19"/>
          <p:cNvSpPr txBox="1"/>
          <p:nvPr/>
        </p:nvSpPr>
        <p:spPr>
          <a:xfrm>
            <a:off x="3757613" y="4953000"/>
            <a:ext cx="51196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optimally assign unit to a class</a:t>
            </a:r>
            <a:endParaRPr b="0" i="0" sz="1400" u="none" cap="none" strike="noStrike">
              <a:solidFill>
                <a:schemeClr val="dk1"/>
              </a:solidFill>
              <a:latin typeface="Arial"/>
              <a:ea typeface="Arial"/>
              <a:cs typeface="Arial"/>
              <a:sym typeface="Arial"/>
            </a:endParaRPr>
          </a:p>
        </p:txBody>
      </p:sp>
      <p:sp>
        <p:nvSpPr>
          <p:cNvPr id="123" name="Google Shape;123;p19"/>
          <p:cNvSpPr txBox="1"/>
          <p:nvPr/>
        </p:nvSpPr>
        <p:spPr>
          <a:xfrm>
            <a:off x="3816350" y="3771900"/>
            <a:ext cx="2554288"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decision rule</a:t>
            </a:r>
            <a:endParaRPr b="0" i="0" sz="1600" u="none" cap="none" strike="noStrike">
              <a:solidFill>
                <a:schemeClr val="dk1"/>
              </a:solidFill>
              <a:latin typeface="Arial"/>
              <a:ea typeface="Arial"/>
              <a:cs typeface="Arial"/>
              <a:sym typeface="Arial"/>
            </a:endParaRPr>
          </a:p>
        </p:txBody>
      </p:sp>
      <p:cxnSp>
        <p:nvCxnSpPr>
          <p:cNvPr id="124" name="Google Shape;124;p19"/>
          <p:cNvCxnSpPr>
            <a:stCxn id="121" idx="2"/>
            <a:endCxn id="122" idx="0"/>
          </p:cNvCxnSpPr>
          <p:nvPr/>
        </p:nvCxnSpPr>
        <p:spPr>
          <a:xfrm>
            <a:off x="6317457" y="3176588"/>
            <a:ext cx="0" cy="1776300"/>
          </a:xfrm>
          <a:prstGeom prst="straightConnector1">
            <a:avLst/>
          </a:prstGeom>
          <a:noFill/>
          <a:ln cap="flat" cmpd="sng" w="9525">
            <a:solidFill>
              <a:schemeClr val="dk1"/>
            </a:solidFill>
            <a:prstDash val="solid"/>
            <a:round/>
            <a:headEnd len="sm" w="sm" type="none"/>
            <a:tailEnd len="med" w="med" type="triangle"/>
          </a:ln>
        </p:spPr>
      </p:cxnSp>
      <p:cxnSp>
        <p:nvCxnSpPr>
          <p:cNvPr id="125" name="Google Shape;125;p19"/>
          <p:cNvCxnSpPr>
            <a:stCxn id="120" idx="3"/>
            <a:endCxn id="121" idx="1"/>
          </p:cNvCxnSpPr>
          <p:nvPr/>
        </p:nvCxnSpPr>
        <p:spPr>
          <a:xfrm>
            <a:off x="2536825" y="2883694"/>
            <a:ext cx="1584300" cy="0"/>
          </a:xfrm>
          <a:prstGeom prst="straightConnector1">
            <a:avLst/>
          </a:prstGeom>
          <a:noFill/>
          <a:ln cap="flat" cmpd="sng" w="9525">
            <a:solidFill>
              <a:schemeClr val="dk1"/>
            </a:solidFill>
            <a:prstDash val="solid"/>
            <a:round/>
            <a:headEnd len="sm" w="sm" type="none"/>
            <a:tailEnd len="med" w="med" type="triangle"/>
          </a:ln>
        </p:spPr>
      </p:cxnSp>
      <p:sp>
        <p:nvSpPr>
          <p:cNvPr id="126" name="Google Shape;126;p19"/>
          <p:cNvSpPr txBox="1"/>
          <p:nvPr/>
        </p:nvSpPr>
        <p:spPr>
          <a:xfrm>
            <a:off x="1096963" y="3125788"/>
            <a:ext cx="266064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(image regions 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projected segments)</a:t>
            </a:r>
            <a:endParaRPr b="0" i="0" sz="1800" u="none" cap="none" strike="noStrike">
              <a:solidFill>
                <a:schemeClr val="dk1"/>
              </a:solidFill>
              <a:latin typeface="Arial"/>
              <a:ea typeface="Arial"/>
              <a:cs typeface="Arial"/>
              <a:sym typeface="Arial"/>
            </a:endParaRPr>
          </a:p>
        </p:txBody>
      </p:sp>
      <p:sp>
        <p:nvSpPr>
          <p:cNvPr id="127" name="Google Shape;127;p1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29" name="Google Shape;829;p7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Measurement</a:t>
            </a:r>
            <a:endParaRPr/>
          </a:p>
        </p:txBody>
      </p:sp>
      <p:sp>
        <p:nvSpPr>
          <p:cNvPr id="830" name="Google Shape;830;p73"/>
          <p:cNvSpPr txBox="1"/>
          <p:nvPr>
            <p:ph idx="1" type="body"/>
          </p:nvPr>
        </p:nvSpPr>
        <p:spPr>
          <a:xfrm>
            <a:off x="611188"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Recall that</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Discrete Measurement:</a:t>
            </a:r>
            <a:endParaRPr/>
          </a:p>
          <a:p>
            <a:pPr indent="0" lvl="0" marL="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600"/>
              </a:spcBef>
              <a:spcAft>
                <a:spcPts val="0"/>
              </a:spcAft>
              <a:buSzPts val="2100"/>
              <a:buChar char="●"/>
            </a:pPr>
            <a:r>
              <a:rPr lang="en-US"/>
              <a:t>Continuous Measurement: </a:t>
            </a:r>
            <a:endParaRPr/>
          </a:p>
        </p:txBody>
      </p:sp>
      <p:pic>
        <p:nvPicPr>
          <p:cNvPr id="831" name="Google Shape;831;p73"/>
          <p:cNvPicPr preferRelativeResize="0"/>
          <p:nvPr/>
        </p:nvPicPr>
        <p:blipFill rotWithShape="1">
          <a:blip r:embed="rId3">
            <a:alphaModFix/>
          </a:blip>
          <a:srcRect b="0" l="0" r="0" t="0"/>
          <a:stretch/>
        </p:blipFill>
        <p:spPr>
          <a:xfrm>
            <a:off x="1260475" y="5106988"/>
            <a:ext cx="6607175" cy="1152525"/>
          </a:xfrm>
          <a:prstGeom prst="rect">
            <a:avLst/>
          </a:prstGeom>
          <a:noFill/>
          <a:ln>
            <a:noFill/>
          </a:ln>
        </p:spPr>
      </p:pic>
      <p:pic>
        <p:nvPicPr>
          <p:cNvPr id="832" name="Google Shape;832;p73"/>
          <p:cNvPicPr preferRelativeResize="0"/>
          <p:nvPr/>
        </p:nvPicPr>
        <p:blipFill rotWithShape="1">
          <a:blip r:embed="rId4">
            <a:alphaModFix/>
          </a:blip>
          <a:srcRect b="0" l="0" r="0" t="0"/>
          <a:stretch/>
        </p:blipFill>
        <p:spPr>
          <a:xfrm>
            <a:off x="5651500" y="4149725"/>
            <a:ext cx="3081338" cy="719138"/>
          </a:xfrm>
          <a:prstGeom prst="rect">
            <a:avLst/>
          </a:prstGeom>
          <a:noFill/>
          <a:ln>
            <a:noFill/>
          </a:ln>
        </p:spPr>
      </p:pic>
      <p:pic>
        <p:nvPicPr>
          <p:cNvPr id="833" name="Google Shape;833;p73"/>
          <p:cNvPicPr preferRelativeResize="0"/>
          <p:nvPr/>
        </p:nvPicPr>
        <p:blipFill rotWithShape="1">
          <a:blip r:embed="rId5">
            <a:alphaModFix/>
          </a:blip>
          <a:srcRect b="0" l="0" r="0" t="0"/>
          <a:stretch/>
        </p:blipFill>
        <p:spPr>
          <a:xfrm>
            <a:off x="5094288" y="3190875"/>
            <a:ext cx="2913062" cy="720725"/>
          </a:xfrm>
          <a:prstGeom prst="rect">
            <a:avLst/>
          </a:prstGeom>
          <a:noFill/>
          <a:ln>
            <a:noFill/>
          </a:ln>
        </p:spPr>
      </p:pic>
      <p:pic>
        <p:nvPicPr>
          <p:cNvPr id="834" name="Google Shape;834;p73"/>
          <p:cNvPicPr preferRelativeResize="0"/>
          <p:nvPr/>
        </p:nvPicPr>
        <p:blipFill rotWithShape="1">
          <a:blip r:embed="rId6">
            <a:alphaModFix/>
          </a:blip>
          <a:srcRect b="0" l="0" r="0" t="0"/>
          <a:stretch/>
        </p:blipFill>
        <p:spPr>
          <a:xfrm>
            <a:off x="2987675" y="2051050"/>
            <a:ext cx="4568825" cy="863600"/>
          </a:xfrm>
          <a:prstGeom prst="rect">
            <a:avLst/>
          </a:prstGeom>
          <a:noFill/>
          <a:ln>
            <a:noFill/>
          </a:ln>
        </p:spPr>
      </p:pic>
      <p:sp>
        <p:nvSpPr>
          <p:cNvPr id="835" name="Google Shape;835;p7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74"/>
          <p:cNvPicPr preferRelativeResize="0"/>
          <p:nvPr/>
        </p:nvPicPr>
        <p:blipFill rotWithShape="1">
          <a:blip r:embed="rId3">
            <a:alphaModFix/>
          </a:blip>
          <a:srcRect b="0" l="0" r="0" t="0"/>
          <a:stretch/>
        </p:blipFill>
        <p:spPr>
          <a:xfrm>
            <a:off x="1641475" y="5445125"/>
            <a:ext cx="5307013" cy="1008063"/>
          </a:xfrm>
          <a:prstGeom prst="rect">
            <a:avLst/>
          </a:prstGeom>
          <a:noFill/>
          <a:ln>
            <a:noFill/>
          </a:ln>
        </p:spPr>
      </p:pic>
      <p:sp>
        <p:nvSpPr>
          <p:cNvPr id="842" name="Google Shape;842;p7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43" name="Google Shape;843;p7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Measurement (cont.)</a:t>
            </a:r>
            <a:endParaRPr/>
          </a:p>
        </p:txBody>
      </p:sp>
      <p:pic>
        <p:nvPicPr>
          <p:cNvPr id="844" name="Google Shape;844;p74"/>
          <p:cNvPicPr preferRelativeResize="0"/>
          <p:nvPr/>
        </p:nvPicPr>
        <p:blipFill rotWithShape="1">
          <a:blip r:embed="rId4">
            <a:alphaModFix/>
          </a:blip>
          <a:srcRect b="0" l="0" r="0" t="0"/>
          <a:stretch/>
        </p:blipFill>
        <p:spPr>
          <a:xfrm>
            <a:off x="1630363" y="1911350"/>
            <a:ext cx="5781675" cy="1008063"/>
          </a:xfrm>
          <a:prstGeom prst="rect">
            <a:avLst/>
          </a:prstGeom>
          <a:noFill/>
          <a:ln>
            <a:noFill/>
          </a:ln>
        </p:spPr>
      </p:pic>
      <p:pic>
        <p:nvPicPr>
          <p:cNvPr id="845" name="Google Shape;845;p74"/>
          <p:cNvPicPr preferRelativeResize="0"/>
          <p:nvPr/>
        </p:nvPicPr>
        <p:blipFill rotWithShape="1">
          <a:blip r:embed="rId5">
            <a:alphaModFix/>
          </a:blip>
          <a:srcRect b="0" l="0" r="0" t="0"/>
          <a:stretch/>
        </p:blipFill>
        <p:spPr>
          <a:xfrm>
            <a:off x="2700338" y="2914650"/>
            <a:ext cx="5305425" cy="1008063"/>
          </a:xfrm>
          <a:prstGeom prst="rect">
            <a:avLst/>
          </a:prstGeom>
          <a:noFill/>
          <a:ln>
            <a:noFill/>
          </a:ln>
        </p:spPr>
      </p:pic>
      <p:grpSp>
        <p:nvGrpSpPr>
          <p:cNvPr id="846" name="Google Shape;846;p74"/>
          <p:cNvGrpSpPr/>
          <p:nvPr/>
        </p:nvGrpSpPr>
        <p:grpSpPr>
          <a:xfrm>
            <a:off x="663575" y="3994150"/>
            <a:ext cx="8285163" cy="461963"/>
            <a:chOff x="7884368" y="1869636"/>
            <a:chExt cx="8285281" cy="461665"/>
          </a:xfrm>
        </p:grpSpPr>
        <p:pic>
          <p:nvPicPr>
            <p:cNvPr id="847" name="Google Shape;847;p74"/>
            <p:cNvPicPr preferRelativeResize="0"/>
            <p:nvPr/>
          </p:nvPicPr>
          <p:blipFill rotWithShape="1">
            <a:blip r:embed="rId6">
              <a:alphaModFix/>
            </a:blip>
            <a:srcRect b="0" l="0" r="0" t="0"/>
            <a:stretch/>
          </p:blipFill>
          <p:spPr>
            <a:xfrm>
              <a:off x="8748464" y="1916832"/>
              <a:ext cx="3597486" cy="396000"/>
            </a:xfrm>
            <a:prstGeom prst="rect">
              <a:avLst/>
            </a:prstGeom>
            <a:noFill/>
            <a:ln>
              <a:noFill/>
            </a:ln>
          </p:spPr>
        </p:pic>
        <p:sp>
          <p:nvSpPr>
            <p:cNvPr id="848" name="Google Shape;848;p74"/>
            <p:cNvSpPr txBox="1"/>
            <p:nvPr/>
          </p:nvSpPr>
          <p:spPr>
            <a:xfrm>
              <a:off x="7884368" y="1869636"/>
              <a:ext cx="82852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Note:                                             by Fair Game Assumption</a:t>
              </a:r>
              <a:endParaRPr b="0" i="0" sz="2400" u="none" cap="none" strike="noStrike">
                <a:solidFill>
                  <a:schemeClr val="dk1"/>
                </a:solidFill>
                <a:latin typeface="Arial"/>
                <a:ea typeface="Arial"/>
                <a:cs typeface="Arial"/>
                <a:sym typeface="Arial"/>
              </a:endParaRPr>
            </a:p>
          </p:txBody>
        </p:sp>
      </p:grpSp>
      <p:pic>
        <p:nvPicPr>
          <p:cNvPr id="849" name="Google Shape;849;p74"/>
          <p:cNvPicPr preferRelativeResize="0"/>
          <p:nvPr/>
        </p:nvPicPr>
        <p:blipFill rotWithShape="1">
          <a:blip r:embed="rId7">
            <a:alphaModFix/>
          </a:blip>
          <a:srcRect b="0" l="0" r="0" t="0"/>
          <a:stretch/>
        </p:blipFill>
        <p:spPr>
          <a:xfrm>
            <a:off x="1630363" y="4470400"/>
            <a:ext cx="5983287" cy="1008063"/>
          </a:xfrm>
          <a:prstGeom prst="rect">
            <a:avLst/>
          </a:prstGeom>
          <a:noFill/>
          <a:ln>
            <a:noFill/>
          </a:ln>
        </p:spPr>
      </p:pic>
      <p:sp>
        <p:nvSpPr>
          <p:cNvPr id="850" name="Google Shape;850;p7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57" name="Google Shape;857;p7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Measurement (cont.)</a:t>
            </a:r>
            <a:endParaRPr/>
          </a:p>
        </p:txBody>
      </p:sp>
      <p:pic>
        <p:nvPicPr>
          <p:cNvPr id="858" name="Google Shape;858;p75"/>
          <p:cNvPicPr preferRelativeResize="0"/>
          <p:nvPr/>
        </p:nvPicPr>
        <p:blipFill rotWithShape="1">
          <a:blip r:embed="rId3">
            <a:alphaModFix/>
          </a:blip>
          <a:srcRect b="0" l="0" r="0" t="0"/>
          <a:stretch/>
        </p:blipFill>
        <p:spPr>
          <a:xfrm>
            <a:off x="1630363" y="1911350"/>
            <a:ext cx="5781675" cy="1008063"/>
          </a:xfrm>
          <a:prstGeom prst="rect">
            <a:avLst/>
          </a:prstGeom>
          <a:noFill/>
          <a:ln>
            <a:noFill/>
          </a:ln>
        </p:spPr>
      </p:pic>
      <p:pic>
        <p:nvPicPr>
          <p:cNvPr id="859" name="Google Shape;859;p75"/>
          <p:cNvPicPr preferRelativeResize="0"/>
          <p:nvPr/>
        </p:nvPicPr>
        <p:blipFill rotWithShape="1">
          <a:blip r:embed="rId4">
            <a:alphaModFix/>
          </a:blip>
          <a:srcRect b="0" l="0" r="0" t="0"/>
          <a:stretch/>
        </p:blipFill>
        <p:spPr>
          <a:xfrm>
            <a:off x="2700338" y="2994025"/>
            <a:ext cx="5305425" cy="1008063"/>
          </a:xfrm>
          <a:prstGeom prst="rect">
            <a:avLst/>
          </a:prstGeom>
          <a:noFill/>
          <a:ln>
            <a:noFill/>
          </a:ln>
        </p:spPr>
      </p:pic>
      <p:pic>
        <p:nvPicPr>
          <p:cNvPr id="860" name="Google Shape;860;p75"/>
          <p:cNvPicPr preferRelativeResize="0"/>
          <p:nvPr/>
        </p:nvPicPr>
        <p:blipFill rotWithShape="1">
          <a:blip r:embed="rId5">
            <a:alphaModFix/>
          </a:blip>
          <a:srcRect b="0" l="0" r="0" t="0"/>
          <a:stretch/>
        </p:blipFill>
        <p:spPr>
          <a:xfrm>
            <a:off x="2682875" y="4733925"/>
            <a:ext cx="4360863" cy="1079500"/>
          </a:xfrm>
          <a:prstGeom prst="rect">
            <a:avLst/>
          </a:prstGeom>
          <a:noFill/>
          <a:ln>
            <a:noFill/>
          </a:ln>
        </p:spPr>
      </p:pic>
      <p:sp>
        <p:nvSpPr>
          <p:cNvPr id="861" name="Google Shape;861;p75"/>
          <p:cNvSpPr txBox="1"/>
          <p:nvPr/>
        </p:nvSpPr>
        <p:spPr>
          <a:xfrm>
            <a:off x="1042988" y="5016500"/>
            <a:ext cx="2232025" cy="5984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680"/>
              <a:buFont typeface="Noto Sans Symbols"/>
              <a:buChar char="●"/>
            </a:pPr>
            <a:r>
              <a:rPr b="1" i="0" lang="en-US" sz="2400" u="none" cap="none" strike="noStrike">
                <a:solidFill>
                  <a:schemeClr val="dk1"/>
                </a:solidFill>
                <a:latin typeface="Arial"/>
                <a:ea typeface="Arial"/>
                <a:cs typeface="Arial"/>
                <a:sym typeface="Arial"/>
              </a:rPr>
              <a:t>Choose</a:t>
            </a:r>
            <a:endParaRPr b="0" i="0" sz="1400" u="none" cap="none" strike="noStrike">
              <a:solidFill>
                <a:srgbClr val="000000"/>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18440" lvl="0" marL="342900" marR="0" rtl="0" algn="l">
              <a:lnSpc>
                <a:spcPct val="100000"/>
              </a:lnSpc>
              <a:spcBef>
                <a:spcPts val="560"/>
              </a:spcBef>
              <a:spcAft>
                <a:spcPts val="0"/>
              </a:spcAft>
              <a:buClr>
                <a:schemeClr val="dk2"/>
              </a:buClr>
              <a:buSzPts val="1960"/>
              <a:buFont typeface="Noto Sans Symbols"/>
              <a:buNone/>
            </a:pPr>
            <a:r>
              <a:t/>
            </a:r>
            <a:endParaRPr b="1" i="0" sz="2800" u="none" cap="none" strike="noStrike">
              <a:solidFill>
                <a:schemeClr val="dk1"/>
              </a:solidFill>
              <a:latin typeface="Arial"/>
              <a:ea typeface="Arial"/>
              <a:cs typeface="Arial"/>
              <a:sym typeface="Arial"/>
            </a:endParaRPr>
          </a:p>
        </p:txBody>
      </p:sp>
      <p:sp>
        <p:nvSpPr>
          <p:cNvPr id="862" name="Google Shape;862;p75"/>
          <p:cNvSpPr/>
          <p:nvPr/>
        </p:nvSpPr>
        <p:spPr>
          <a:xfrm>
            <a:off x="5148263" y="3138488"/>
            <a:ext cx="2447925" cy="938212"/>
          </a:xfrm>
          <a:prstGeom prst="rect">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863" name="Google Shape;863;p75"/>
          <p:cNvCxnSpPr>
            <a:stCxn id="862" idx="2"/>
          </p:cNvCxnSpPr>
          <p:nvPr/>
        </p:nvCxnSpPr>
        <p:spPr>
          <a:xfrm flipH="1">
            <a:off x="5867326" y="4076700"/>
            <a:ext cx="504900" cy="792300"/>
          </a:xfrm>
          <a:prstGeom prst="straightConnector1">
            <a:avLst/>
          </a:prstGeom>
          <a:noFill/>
          <a:ln cap="flat" cmpd="sng" w="19050">
            <a:solidFill>
              <a:srgbClr val="FF0000"/>
            </a:solidFill>
            <a:prstDash val="solid"/>
            <a:miter lim="800000"/>
            <a:headEnd len="sm" w="sm" type="none"/>
            <a:tailEnd len="med" w="med" type="stealth"/>
          </a:ln>
        </p:spPr>
      </p:cxnSp>
      <p:cxnSp>
        <p:nvCxnSpPr>
          <p:cNvPr id="864" name="Google Shape;864;p75"/>
          <p:cNvCxnSpPr/>
          <p:nvPr/>
        </p:nvCxnSpPr>
        <p:spPr>
          <a:xfrm rot="10800000">
            <a:off x="3492500" y="5491163"/>
            <a:ext cx="1128713" cy="657225"/>
          </a:xfrm>
          <a:prstGeom prst="straightConnector1">
            <a:avLst/>
          </a:prstGeom>
          <a:noFill/>
          <a:ln cap="flat" cmpd="sng" w="19050">
            <a:solidFill>
              <a:schemeClr val="dk1"/>
            </a:solidFill>
            <a:prstDash val="solid"/>
            <a:miter lim="800000"/>
            <a:headEnd len="sm" w="sm" type="none"/>
            <a:tailEnd len="med" w="med" type="stealth"/>
          </a:ln>
        </p:spPr>
      </p:cxnSp>
      <p:cxnSp>
        <p:nvCxnSpPr>
          <p:cNvPr id="865" name="Google Shape;865;p75"/>
          <p:cNvCxnSpPr/>
          <p:nvPr/>
        </p:nvCxnSpPr>
        <p:spPr>
          <a:xfrm flipH="1" rot="10800000">
            <a:off x="5429250" y="5238750"/>
            <a:ext cx="582613" cy="909638"/>
          </a:xfrm>
          <a:prstGeom prst="straightConnector1">
            <a:avLst/>
          </a:prstGeom>
          <a:noFill/>
          <a:ln cap="flat" cmpd="sng" w="19050">
            <a:solidFill>
              <a:schemeClr val="dk1"/>
            </a:solidFill>
            <a:prstDash val="solid"/>
            <a:miter lim="800000"/>
            <a:headEnd len="sm" w="sm" type="none"/>
            <a:tailEnd len="med" w="med" type="stealth"/>
          </a:ln>
        </p:spPr>
      </p:cxnSp>
      <p:sp>
        <p:nvSpPr>
          <p:cNvPr id="866" name="Google Shape;866;p75"/>
          <p:cNvSpPr/>
          <p:nvPr/>
        </p:nvSpPr>
        <p:spPr>
          <a:xfrm>
            <a:off x="4149725" y="6100763"/>
            <a:ext cx="2798763"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continuous measurement </a:t>
            </a:r>
            <a:endParaRPr b="0" i="0" sz="1800" u="none" cap="none" strike="noStrike">
              <a:solidFill>
                <a:schemeClr val="dk1"/>
              </a:solidFill>
              <a:latin typeface="Arial"/>
              <a:ea typeface="Arial"/>
              <a:cs typeface="Arial"/>
              <a:sym typeface="Arial"/>
            </a:endParaRPr>
          </a:p>
        </p:txBody>
      </p:sp>
      <p:sp>
        <p:nvSpPr>
          <p:cNvPr id="867" name="Google Shape;867;p7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74" name="Google Shape;874;p7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 (cont.)</a:t>
            </a:r>
            <a:endParaRPr/>
          </a:p>
        </p:txBody>
      </p:sp>
      <p:sp>
        <p:nvSpPr>
          <p:cNvPr id="875" name="Google Shape;875;p76"/>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Suppose that the prior probability of       </a:t>
            </a:r>
            <a:endParaRPr/>
          </a:p>
          <a:p>
            <a:pPr indent="-342900" lvl="0" marL="342900" rtl="0" algn="l">
              <a:lnSpc>
                <a:spcPct val="100000"/>
              </a:lnSpc>
              <a:spcBef>
                <a:spcPts val="600"/>
              </a:spcBef>
              <a:spcAft>
                <a:spcPts val="0"/>
              </a:spcAft>
              <a:buSzPts val="2100"/>
              <a:buFont typeface="Noto Sans Symbols"/>
              <a:buNone/>
            </a:pPr>
            <a:r>
              <a:rPr lang="en-US"/>
              <a:t>    is     and the prior probability of      is     </a:t>
            </a:r>
            <a:endParaRPr/>
          </a:p>
          <a:p>
            <a:pPr indent="-342900" lvl="0" marL="342900" rtl="0" algn="l">
              <a:lnSpc>
                <a:spcPct val="100000"/>
              </a:lnSpc>
              <a:spcBef>
                <a:spcPts val="600"/>
              </a:spcBef>
              <a:spcAft>
                <a:spcPts val="0"/>
              </a:spcAft>
              <a:buSzPts val="2100"/>
              <a:buFont typeface="Noto Sans Symbols"/>
              <a:buNone/>
            </a:pPr>
            <a:r>
              <a:rPr lang="en-US"/>
              <a:t>    and using an identity economic gain matrix</a:t>
            </a:r>
            <a:endParaRPr/>
          </a:p>
          <a:p>
            <a:pPr indent="-457200" lvl="0" marL="457200" rtl="0" algn="l">
              <a:lnSpc>
                <a:spcPct val="100000"/>
              </a:lnSpc>
              <a:spcBef>
                <a:spcPts val="600"/>
              </a:spcBef>
              <a:spcAft>
                <a:spcPts val="0"/>
              </a:spcAft>
              <a:buSzPts val="2100"/>
              <a:buChar char="●"/>
            </a:pPr>
            <a:r>
              <a:rPr lang="en-US"/>
              <a:t>continuous density function of the measurements                  and</a:t>
            </a:r>
            <a:endParaRPr/>
          </a:p>
          <a:p>
            <a:pPr indent="-457200" lvl="0" marL="457200" rtl="0" algn="l">
              <a:lnSpc>
                <a:spcPct val="100000"/>
              </a:lnSpc>
              <a:spcBef>
                <a:spcPts val="600"/>
              </a:spcBef>
              <a:spcAft>
                <a:spcPts val="0"/>
              </a:spcAft>
              <a:buSzPts val="2100"/>
              <a:buChar char="●"/>
            </a:pPr>
            <a:r>
              <a:rPr lang="en-US"/>
              <a:t> </a:t>
            </a:r>
            <a:endParaRPr/>
          </a:p>
          <a:p>
            <a:pPr indent="0" lvl="0" marL="0" rtl="0" algn="l">
              <a:lnSpc>
                <a:spcPct val="100000"/>
              </a:lnSpc>
              <a:spcBef>
                <a:spcPts val="600"/>
              </a:spcBef>
              <a:spcAft>
                <a:spcPts val="0"/>
              </a:spcAft>
              <a:buSzPts val="2100"/>
              <a:buNone/>
            </a:pPr>
            <a:r>
              <a:t/>
            </a:r>
            <a:endParaRPr/>
          </a:p>
          <a:p>
            <a:pPr indent="0" lvl="0" marL="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Font typeface="Noto Sans Symbols"/>
              <a:buNone/>
            </a:pPr>
            <a:r>
              <a:t/>
            </a:r>
            <a:endParaRPr/>
          </a:p>
          <a:p>
            <a:pPr indent="-209550" lvl="0" marL="342900" rtl="0" algn="l">
              <a:lnSpc>
                <a:spcPct val="100000"/>
              </a:lnSpc>
              <a:spcBef>
                <a:spcPts val="600"/>
              </a:spcBef>
              <a:spcAft>
                <a:spcPts val="0"/>
              </a:spcAft>
              <a:buSzPts val="2100"/>
              <a:buNone/>
            </a:pPr>
            <a:r>
              <a:t/>
            </a:r>
            <a:endParaRPr/>
          </a:p>
        </p:txBody>
      </p:sp>
      <p:pic>
        <p:nvPicPr>
          <p:cNvPr id="876" name="Google Shape;876;p76"/>
          <p:cNvPicPr preferRelativeResize="0"/>
          <p:nvPr/>
        </p:nvPicPr>
        <p:blipFill rotWithShape="1">
          <a:blip r:embed="rId3">
            <a:alphaModFix/>
          </a:blip>
          <a:srcRect b="0" l="0" r="0" t="0"/>
          <a:stretch/>
        </p:blipFill>
        <p:spPr>
          <a:xfrm>
            <a:off x="7399338" y="2600325"/>
            <a:ext cx="171450" cy="539750"/>
          </a:xfrm>
          <a:prstGeom prst="rect">
            <a:avLst/>
          </a:prstGeom>
          <a:noFill/>
          <a:ln>
            <a:noFill/>
          </a:ln>
        </p:spPr>
      </p:pic>
      <p:pic>
        <p:nvPicPr>
          <p:cNvPr id="877" name="Google Shape;877;p76"/>
          <p:cNvPicPr preferRelativeResize="0"/>
          <p:nvPr/>
        </p:nvPicPr>
        <p:blipFill rotWithShape="1">
          <a:blip r:embed="rId4">
            <a:alphaModFix/>
          </a:blip>
          <a:srcRect b="0" l="0" r="0" t="0"/>
          <a:stretch/>
        </p:blipFill>
        <p:spPr>
          <a:xfrm>
            <a:off x="1660525" y="2600325"/>
            <a:ext cx="171450" cy="539750"/>
          </a:xfrm>
          <a:prstGeom prst="rect">
            <a:avLst/>
          </a:prstGeom>
          <a:noFill/>
          <a:ln>
            <a:noFill/>
          </a:ln>
        </p:spPr>
      </p:pic>
      <p:pic>
        <p:nvPicPr>
          <p:cNvPr id="878" name="Google Shape;878;p76"/>
          <p:cNvPicPr preferRelativeResize="0"/>
          <p:nvPr/>
        </p:nvPicPr>
        <p:blipFill rotWithShape="1">
          <a:blip r:embed="rId5">
            <a:alphaModFix/>
          </a:blip>
          <a:srcRect b="0" l="0" r="0" t="0"/>
          <a:stretch/>
        </p:blipFill>
        <p:spPr>
          <a:xfrm>
            <a:off x="7308850" y="2162175"/>
            <a:ext cx="352425" cy="352425"/>
          </a:xfrm>
          <a:prstGeom prst="rect">
            <a:avLst/>
          </a:prstGeom>
          <a:noFill/>
          <a:ln>
            <a:noFill/>
          </a:ln>
        </p:spPr>
      </p:pic>
      <p:pic>
        <p:nvPicPr>
          <p:cNvPr id="879" name="Google Shape;879;p76"/>
          <p:cNvPicPr preferRelativeResize="0"/>
          <p:nvPr/>
        </p:nvPicPr>
        <p:blipFill rotWithShape="1">
          <a:blip r:embed="rId6">
            <a:alphaModFix/>
          </a:blip>
          <a:srcRect b="0" l="0" r="0" t="0"/>
          <a:stretch/>
        </p:blipFill>
        <p:spPr>
          <a:xfrm>
            <a:off x="6524625" y="2693988"/>
            <a:ext cx="352425" cy="352425"/>
          </a:xfrm>
          <a:prstGeom prst="rect">
            <a:avLst/>
          </a:prstGeom>
          <a:noFill/>
          <a:ln>
            <a:noFill/>
          </a:ln>
        </p:spPr>
      </p:pic>
      <p:pic>
        <p:nvPicPr>
          <p:cNvPr id="880" name="Google Shape;880;p76"/>
          <p:cNvPicPr preferRelativeResize="0"/>
          <p:nvPr/>
        </p:nvPicPr>
        <p:blipFill rotWithShape="1">
          <a:blip r:embed="rId7">
            <a:alphaModFix/>
          </a:blip>
          <a:srcRect b="0" l="0" r="0" t="0"/>
          <a:stretch/>
        </p:blipFill>
        <p:spPr>
          <a:xfrm>
            <a:off x="1198404" y="5765878"/>
            <a:ext cx="7727950" cy="828675"/>
          </a:xfrm>
          <a:prstGeom prst="rect">
            <a:avLst/>
          </a:prstGeom>
          <a:noFill/>
          <a:ln>
            <a:noFill/>
          </a:ln>
        </p:spPr>
      </p:pic>
      <p:pic>
        <p:nvPicPr>
          <p:cNvPr id="881" name="Google Shape;881;p76"/>
          <p:cNvPicPr preferRelativeResize="0"/>
          <p:nvPr/>
        </p:nvPicPr>
        <p:blipFill rotWithShape="1">
          <a:blip r:embed="rId8">
            <a:alphaModFix/>
          </a:blip>
          <a:srcRect b="0" l="0" r="0" t="0"/>
          <a:stretch/>
        </p:blipFill>
        <p:spPr>
          <a:xfrm>
            <a:off x="1222375" y="5118195"/>
            <a:ext cx="6438900" cy="719137"/>
          </a:xfrm>
          <a:prstGeom prst="rect">
            <a:avLst/>
          </a:prstGeom>
          <a:noFill/>
          <a:ln>
            <a:noFill/>
          </a:ln>
        </p:spPr>
      </p:pic>
      <p:grpSp>
        <p:nvGrpSpPr>
          <p:cNvPr id="882" name="Google Shape;882;p76"/>
          <p:cNvGrpSpPr/>
          <p:nvPr/>
        </p:nvGrpSpPr>
        <p:grpSpPr>
          <a:xfrm>
            <a:off x="1185863" y="4738782"/>
            <a:ext cx="4260850" cy="481012"/>
            <a:chOff x="1995371" y="3717032"/>
            <a:chExt cx="4260967" cy="480319"/>
          </a:xfrm>
        </p:grpSpPr>
        <p:pic>
          <p:nvPicPr>
            <p:cNvPr id="883" name="Google Shape;883;p76"/>
            <p:cNvPicPr preferRelativeResize="0"/>
            <p:nvPr/>
          </p:nvPicPr>
          <p:blipFill rotWithShape="1">
            <a:blip r:embed="rId9">
              <a:alphaModFix/>
            </a:blip>
            <a:srcRect b="0" l="0" r="0" t="0"/>
            <a:stretch/>
          </p:blipFill>
          <p:spPr>
            <a:xfrm>
              <a:off x="2871788" y="3751263"/>
              <a:ext cx="3384550" cy="446088"/>
            </a:xfrm>
            <a:prstGeom prst="rect">
              <a:avLst/>
            </a:prstGeom>
            <a:noFill/>
            <a:ln>
              <a:noFill/>
            </a:ln>
          </p:spPr>
        </p:pic>
        <p:sp>
          <p:nvSpPr>
            <p:cNvPr id="884" name="Google Shape;884;p76"/>
            <p:cNvSpPr txBox="1"/>
            <p:nvPr/>
          </p:nvSpPr>
          <p:spPr>
            <a:xfrm>
              <a:off x="1995371" y="3717032"/>
              <a:ext cx="9204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Note:</a:t>
              </a:r>
              <a:endParaRPr b="0" i="0" sz="2400" u="none" cap="none" strike="noStrike">
                <a:solidFill>
                  <a:schemeClr val="dk1"/>
                </a:solidFill>
                <a:latin typeface="Arial"/>
                <a:ea typeface="Arial"/>
                <a:cs typeface="Arial"/>
                <a:sym typeface="Arial"/>
              </a:endParaRPr>
            </a:p>
          </p:txBody>
        </p:sp>
      </p:grpSp>
      <p:sp>
        <p:nvSpPr>
          <p:cNvPr id="885" name="Google Shape;885;p7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86" name="Google Shape;886;p76"/>
          <p:cNvPicPr preferRelativeResize="0"/>
          <p:nvPr/>
        </p:nvPicPr>
        <p:blipFill rotWithShape="1">
          <a:blip r:embed="rId10">
            <a:alphaModFix/>
          </a:blip>
          <a:srcRect b="0" l="0" r="0" t="0"/>
          <a:stretch/>
        </p:blipFill>
        <p:spPr>
          <a:xfrm>
            <a:off x="6306185" y="4197376"/>
            <a:ext cx="2734310" cy="364575"/>
          </a:xfrm>
          <a:prstGeom prst="rect">
            <a:avLst/>
          </a:prstGeom>
          <a:noFill/>
          <a:ln>
            <a:noFill/>
          </a:ln>
        </p:spPr>
      </p:pic>
      <p:pic>
        <p:nvPicPr>
          <p:cNvPr id="887" name="Google Shape;887;p76"/>
          <p:cNvPicPr preferRelativeResize="0"/>
          <p:nvPr/>
        </p:nvPicPr>
        <p:blipFill rotWithShape="1">
          <a:blip r:embed="rId11">
            <a:alphaModFix/>
          </a:blip>
          <a:srcRect b="0" l="0" r="0" t="0"/>
          <a:stretch/>
        </p:blipFill>
        <p:spPr>
          <a:xfrm>
            <a:off x="3777140" y="4197376"/>
            <a:ext cx="1806892" cy="377291"/>
          </a:xfrm>
          <a:prstGeom prst="rect">
            <a:avLst/>
          </a:prstGeom>
          <a:noFill/>
          <a:ln>
            <a:noFill/>
          </a:ln>
        </p:spPr>
      </p:pic>
      <p:pic>
        <p:nvPicPr>
          <p:cNvPr id="888" name="Google Shape;888;p76"/>
          <p:cNvPicPr preferRelativeResize="0"/>
          <p:nvPr/>
        </p:nvPicPr>
        <p:blipFill rotWithShape="1">
          <a:blip r:embed="rId12">
            <a:alphaModFix/>
          </a:blip>
          <a:srcRect b="0" l="0" r="0" t="0"/>
          <a:stretch/>
        </p:blipFill>
        <p:spPr>
          <a:xfrm>
            <a:off x="2854960" y="76186"/>
            <a:ext cx="5043646" cy="958323"/>
          </a:xfrm>
          <a:prstGeom prst="rect">
            <a:avLst/>
          </a:prstGeom>
          <a:noFill/>
          <a:ln>
            <a:noFill/>
          </a:ln>
        </p:spPr>
      </p:pic>
      <p:pic>
        <p:nvPicPr>
          <p:cNvPr id="889" name="Google Shape;889;p76"/>
          <p:cNvPicPr preferRelativeResize="0"/>
          <p:nvPr/>
        </p:nvPicPr>
        <p:blipFill rotWithShape="1">
          <a:blip r:embed="rId13">
            <a:alphaModFix/>
          </a:blip>
          <a:srcRect b="0" l="0" r="81455" t="0"/>
          <a:stretch/>
        </p:blipFill>
        <p:spPr>
          <a:xfrm>
            <a:off x="1831975" y="42410"/>
            <a:ext cx="1072197" cy="100806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896" name="Google Shape;896;p7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 (cont.)</a:t>
            </a:r>
            <a:endParaRPr/>
          </a:p>
        </p:txBody>
      </p:sp>
      <p:sp>
        <p:nvSpPr>
          <p:cNvPr id="897" name="Google Shape;897;p77"/>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When                           , a Bayes decision rule will assign an observed unit to </a:t>
            </a:r>
            <a:r>
              <a:rPr i="1" lang="en-US"/>
              <a:t>t</a:t>
            </a:r>
            <a:r>
              <a:rPr baseline="-25000" i="1" lang="en-US"/>
              <a:t>1</a:t>
            </a:r>
            <a:r>
              <a:rPr lang="en-US"/>
              <a:t>, which implies</a:t>
            </a:r>
            <a:endParaRPr/>
          </a:p>
          <a:p>
            <a:pPr indent="0" lvl="0" marL="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600"/>
              </a:spcBef>
              <a:spcAft>
                <a:spcPts val="0"/>
              </a:spcAft>
              <a:buSzPts val="2100"/>
              <a:buChar char="●"/>
            </a:pPr>
            <a:r>
              <a:rPr lang="en-US"/>
              <a:t>When                           , a Bayes decision rule will assign an observed unit to </a:t>
            </a:r>
            <a:r>
              <a:rPr i="1" lang="en-US"/>
              <a:t>t</a:t>
            </a:r>
            <a:r>
              <a:rPr baseline="-25000" i="1" lang="en-US"/>
              <a:t>2</a:t>
            </a:r>
            <a:r>
              <a:rPr lang="en-US"/>
              <a:t>, which implies</a:t>
            </a:r>
            <a:endParaRPr/>
          </a:p>
          <a:p>
            <a:pPr indent="-209550" lvl="0" marL="342900" rtl="0" algn="l">
              <a:lnSpc>
                <a:spcPct val="100000"/>
              </a:lnSpc>
              <a:spcBef>
                <a:spcPts val="600"/>
              </a:spcBef>
              <a:spcAft>
                <a:spcPts val="0"/>
              </a:spcAft>
              <a:buSzPts val="2100"/>
              <a:buNone/>
            </a:pPr>
            <a:r>
              <a:t/>
            </a:r>
            <a:endParaRPr/>
          </a:p>
        </p:txBody>
      </p:sp>
      <p:pic>
        <p:nvPicPr>
          <p:cNvPr id="898" name="Google Shape;898;p77"/>
          <p:cNvPicPr preferRelativeResize="0"/>
          <p:nvPr/>
        </p:nvPicPr>
        <p:blipFill rotWithShape="1">
          <a:blip r:embed="rId3">
            <a:alphaModFix/>
          </a:blip>
          <a:srcRect b="0" l="0" r="0" t="0"/>
          <a:stretch/>
        </p:blipFill>
        <p:spPr>
          <a:xfrm>
            <a:off x="2263775" y="2133600"/>
            <a:ext cx="2740025" cy="396875"/>
          </a:xfrm>
          <a:prstGeom prst="rect">
            <a:avLst/>
          </a:prstGeom>
          <a:noFill/>
          <a:ln>
            <a:noFill/>
          </a:ln>
        </p:spPr>
      </p:pic>
      <p:pic>
        <p:nvPicPr>
          <p:cNvPr id="899" name="Google Shape;899;p77"/>
          <p:cNvPicPr preferRelativeResize="0"/>
          <p:nvPr/>
        </p:nvPicPr>
        <p:blipFill rotWithShape="1">
          <a:blip r:embed="rId4">
            <a:alphaModFix/>
          </a:blip>
          <a:srcRect b="0" l="0" r="0" t="0"/>
          <a:stretch/>
        </p:blipFill>
        <p:spPr>
          <a:xfrm>
            <a:off x="1106488" y="3213100"/>
            <a:ext cx="6196012" cy="936625"/>
          </a:xfrm>
          <a:prstGeom prst="rect">
            <a:avLst/>
          </a:prstGeom>
          <a:noFill/>
          <a:ln>
            <a:noFill/>
          </a:ln>
        </p:spPr>
      </p:pic>
      <p:pic>
        <p:nvPicPr>
          <p:cNvPr id="900" name="Google Shape;900;p77"/>
          <p:cNvPicPr preferRelativeResize="0"/>
          <p:nvPr/>
        </p:nvPicPr>
        <p:blipFill rotWithShape="1">
          <a:blip r:embed="rId5">
            <a:alphaModFix/>
          </a:blip>
          <a:srcRect b="0" l="0" r="0" t="0"/>
          <a:stretch/>
        </p:blipFill>
        <p:spPr>
          <a:xfrm>
            <a:off x="1042988" y="5213350"/>
            <a:ext cx="4924425" cy="952500"/>
          </a:xfrm>
          <a:prstGeom prst="rect">
            <a:avLst/>
          </a:prstGeom>
          <a:noFill/>
          <a:ln>
            <a:noFill/>
          </a:ln>
        </p:spPr>
      </p:pic>
      <p:pic>
        <p:nvPicPr>
          <p:cNvPr id="901" name="Google Shape;901;p77"/>
          <p:cNvPicPr preferRelativeResize="0"/>
          <p:nvPr/>
        </p:nvPicPr>
        <p:blipFill rotWithShape="1">
          <a:blip r:embed="rId6">
            <a:alphaModFix/>
          </a:blip>
          <a:srcRect b="0" l="0" r="0" t="0"/>
          <a:stretch/>
        </p:blipFill>
        <p:spPr>
          <a:xfrm>
            <a:off x="2263775" y="4149725"/>
            <a:ext cx="2740025" cy="395288"/>
          </a:xfrm>
          <a:prstGeom prst="rect">
            <a:avLst/>
          </a:prstGeom>
          <a:noFill/>
          <a:ln>
            <a:noFill/>
          </a:ln>
        </p:spPr>
      </p:pic>
      <p:sp>
        <p:nvSpPr>
          <p:cNvPr id="902" name="Google Shape;902;p7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09" name="Google Shape;909;p7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 (cont.)</a:t>
            </a:r>
            <a:endParaRPr/>
          </a:p>
        </p:txBody>
      </p:sp>
      <p:pic>
        <p:nvPicPr>
          <p:cNvPr id="910" name="Google Shape;910;p78"/>
          <p:cNvPicPr preferRelativeResize="0"/>
          <p:nvPr/>
        </p:nvPicPr>
        <p:blipFill rotWithShape="1">
          <a:blip r:embed="rId3">
            <a:alphaModFix/>
          </a:blip>
          <a:srcRect b="0" l="0" r="0" t="0"/>
          <a:stretch/>
        </p:blipFill>
        <p:spPr>
          <a:xfrm>
            <a:off x="1114425" y="3681413"/>
            <a:ext cx="3863975" cy="900112"/>
          </a:xfrm>
          <a:prstGeom prst="rect">
            <a:avLst/>
          </a:prstGeom>
          <a:noFill/>
          <a:ln>
            <a:noFill/>
          </a:ln>
        </p:spPr>
      </p:pic>
      <p:pic>
        <p:nvPicPr>
          <p:cNvPr id="911" name="Google Shape;911;p78"/>
          <p:cNvPicPr preferRelativeResize="0"/>
          <p:nvPr/>
        </p:nvPicPr>
        <p:blipFill rotWithShape="1">
          <a:blip r:embed="rId4">
            <a:alphaModFix/>
          </a:blip>
          <a:srcRect b="0" l="0" r="0" t="0"/>
          <a:stretch/>
        </p:blipFill>
        <p:spPr>
          <a:xfrm>
            <a:off x="2435225" y="2638425"/>
            <a:ext cx="3865563" cy="900113"/>
          </a:xfrm>
          <a:prstGeom prst="rect">
            <a:avLst/>
          </a:prstGeom>
          <a:noFill/>
          <a:ln>
            <a:noFill/>
          </a:ln>
        </p:spPr>
      </p:pic>
      <p:sp>
        <p:nvSpPr>
          <p:cNvPr id="912" name="Google Shape;912;p78"/>
          <p:cNvSpPr txBox="1"/>
          <p:nvPr/>
        </p:nvSpPr>
        <p:spPr>
          <a:xfrm>
            <a:off x="755650" y="2854325"/>
            <a:ext cx="2232025" cy="5984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680"/>
              <a:buFont typeface="Noto Sans Symbols"/>
              <a:buChar char="●"/>
            </a:pPr>
            <a:r>
              <a:rPr b="0" i="0" lang="en-US" sz="2400" u="none" cap="none" strike="noStrike">
                <a:solidFill>
                  <a:schemeClr val="dk1"/>
                </a:solidFill>
                <a:latin typeface="Arial"/>
                <a:ea typeface="Arial"/>
                <a:cs typeface="Arial"/>
                <a:sym typeface="Arial"/>
              </a:rPr>
              <a:t>Choose</a:t>
            </a:r>
            <a:endParaRPr b="0" i="0" sz="1400" u="none" cap="none" strike="noStrike">
              <a:solidFill>
                <a:srgbClr val="000000"/>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18440" lvl="0" marL="342900" marR="0" rtl="0" algn="l">
              <a:lnSpc>
                <a:spcPct val="100000"/>
              </a:lnSpc>
              <a:spcBef>
                <a:spcPts val="560"/>
              </a:spcBef>
              <a:spcAft>
                <a:spcPts val="0"/>
              </a:spcAft>
              <a:buClr>
                <a:schemeClr val="dk2"/>
              </a:buClr>
              <a:buSzPts val="1960"/>
              <a:buFont typeface="Noto Sans Symbols"/>
              <a:buNone/>
            </a:pPr>
            <a:r>
              <a:t/>
            </a:r>
            <a:endParaRPr b="1" i="0" sz="2800" u="none" cap="none" strike="noStrike">
              <a:solidFill>
                <a:schemeClr val="dk1"/>
              </a:solidFill>
              <a:latin typeface="Arial"/>
              <a:ea typeface="Arial"/>
              <a:cs typeface="Arial"/>
              <a:sym typeface="Arial"/>
            </a:endParaRPr>
          </a:p>
        </p:txBody>
      </p:sp>
      <p:sp>
        <p:nvSpPr>
          <p:cNvPr id="913" name="Google Shape;913;p78"/>
          <p:cNvSpPr txBox="1"/>
          <p:nvPr/>
        </p:nvSpPr>
        <p:spPr>
          <a:xfrm>
            <a:off x="6372225" y="2854325"/>
            <a:ext cx="792163" cy="5984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80"/>
              <a:buFont typeface="Noto Sans Symbols"/>
              <a:buNone/>
            </a:pPr>
            <a:r>
              <a:rPr b="0" i="0" lang="en-US" sz="2400" u="none" cap="none" strike="noStrike">
                <a:solidFill>
                  <a:schemeClr val="dk1"/>
                </a:solidFill>
                <a:latin typeface="Arial"/>
                <a:ea typeface="Arial"/>
                <a:cs typeface="Arial"/>
                <a:sym typeface="Arial"/>
              </a:rPr>
              <a:t>and</a:t>
            </a:r>
            <a:endParaRPr b="0" i="0" sz="1400" u="none" cap="none" strike="noStrike">
              <a:solidFill>
                <a:srgbClr val="000000"/>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18440" lvl="0" marL="342900" marR="0" rtl="0" algn="l">
              <a:lnSpc>
                <a:spcPct val="100000"/>
              </a:lnSpc>
              <a:spcBef>
                <a:spcPts val="560"/>
              </a:spcBef>
              <a:spcAft>
                <a:spcPts val="0"/>
              </a:spcAft>
              <a:buClr>
                <a:schemeClr val="dk2"/>
              </a:buClr>
              <a:buSzPts val="1960"/>
              <a:buFont typeface="Noto Sans Symbols"/>
              <a:buNone/>
            </a:pPr>
            <a:r>
              <a:t/>
            </a:r>
            <a:endParaRPr b="1" i="0" sz="2800" u="none" cap="none" strike="noStrike">
              <a:solidFill>
                <a:schemeClr val="dk1"/>
              </a:solidFill>
              <a:latin typeface="Arial"/>
              <a:ea typeface="Arial"/>
              <a:cs typeface="Arial"/>
              <a:sym typeface="Arial"/>
            </a:endParaRPr>
          </a:p>
        </p:txBody>
      </p:sp>
      <p:sp>
        <p:nvSpPr>
          <p:cNvPr id="914" name="Google Shape;914;p78"/>
          <p:cNvSpPr txBox="1"/>
          <p:nvPr/>
        </p:nvSpPr>
        <p:spPr>
          <a:xfrm>
            <a:off x="787400" y="2008188"/>
            <a:ext cx="4711700" cy="5984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680"/>
              <a:buFont typeface="Noto Sans Symbols"/>
              <a:buChar char="●"/>
            </a:pPr>
            <a:r>
              <a:rPr b="0" i="0" lang="en-US" sz="2400" u="none" cap="none" strike="noStrike">
                <a:solidFill>
                  <a:schemeClr val="dk1"/>
                </a:solidFill>
                <a:latin typeface="Arial"/>
                <a:ea typeface="Arial"/>
                <a:cs typeface="Arial"/>
                <a:sym typeface="Arial"/>
              </a:rPr>
              <a:t>Bayes decision rule:</a:t>
            </a:r>
            <a:endParaRPr b="0" i="0" sz="1400" u="none" cap="none" strike="noStrike">
              <a:solidFill>
                <a:srgbClr val="000000"/>
              </a:solidFill>
              <a:latin typeface="Arial"/>
              <a:ea typeface="Arial"/>
              <a:cs typeface="Arial"/>
              <a:sym typeface="Arial"/>
            </a:endParaRPr>
          </a:p>
        </p:txBody>
      </p:sp>
      <p:sp>
        <p:nvSpPr>
          <p:cNvPr id="915" name="Google Shape;915;p7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22" name="Google Shape;922;p7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 (cont.)</a:t>
            </a:r>
            <a:endParaRPr/>
          </a:p>
        </p:txBody>
      </p:sp>
      <p:sp>
        <p:nvSpPr>
          <p:cNvPr id="923" name="Google Shape;923;p79"/>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By definition</a:t>
            </a:r>
            <a:endParaRPr/>
          </a:p>
          <a:p>
            <a:pPr indent="-209550" lvl="0" marL="342900" rtl="0" algn="l">
              <a:lnSpc>
                <a:spcPct val="100000"/>
              </a:lnSpc>
              <a:spcBef>
                <a:spcPts val="600"/>
              </a:spcBef>
              <a:spcAft>
                <a:spcPts val="0"/>
              </a:spcAft>
              <a:buSzPts val="2100"/>
              <a:buNone/>
            </a:pPr>
            <a:r>
              <a:t/>
            </a:r>
            <a:endParaRPr/>
          </a:p>
          <a:p>
            <a:pPr indent="0" lvl="0" marL="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600"/>
              </a:spcBef>
              <a:spcAft>
                <a:spcPts val="0"/>
              </a:spcAft>
              <a:buSzPts val="2100"/>
              <a:buChar char="●"/>
            </a:pPr>
            <a:r>
              <a:rPr lang="en-US"/>
              <a:t>Since economic gain is identity matrix:</a:t>
            </a:r>
            <a:endParaRPr/>
          </a:p>
          <a:p>
            <a:pPr indent="-209550" lvl="0" marL="342900" rtl="0" algn="l">
              <a:lnSpc>
                <a:spcPct val="100000"/>
              </a:lnSpc>
              <a:spcBef>
                <a:spcPts val="600"/>
              </a:spcBef>
              <a:spcAft>
                <a:spcPts val="0"/>
              </a:spcAft>
              <a:buSzPts val="2100"/>
              <a:buNone/>
            </a:pPr>
            <a:r>
              <a:t/>
            </a:r>
            <a:endParaRPr/>
          </a:p>
        </p:txBody>
      </p:sp>
      <p:pic>
        <p:nvPicPr>
          <p:cNvPr id="924" name="Google Shape;924;p79"/>
          <p:cNvPicPr preferRelativeResize="0"/>
          <p:nvPr/>
        </p:nvPicPr>
        <p:blipFill rotWithShape="1">
          <a:blip r:embed="rId3">
            <a:alphaModFix/>
          </a:blip>
          <a:srcRect b="0" l="0" r="0" t="0"/>
          <a:stretch/>
        </p:blipFill>
        <p:spPr>
          <a:xfrm>
            <a:off x="1952625" y="4325938"/>
            <a:ext cx="4686300" cy="1190625"/>
          </a:xfrm>
          <a:prstGeom prst="rect">
            <a:avLst/>
          </a:prstGeom>
          <a:noFill/>
          <a:ln>
            <a:noFill/>
          </a:ln>
        </p:spPr>
      </p:pic>
      <p:pic>
        <p:nvPicPr>
          <p:cNvPr id="925" name="Google Shape;925;p79"/>
          <p:cNvPicPr preferRelativeResize="0"/>
          <p:nvPr/>
        </p:nvPicPr>
        <p:blipFill rotWithShape="1">
          <a:blip r:embed="rId4">
            <a:alphaModFix/>
          </a:blip>
          <a:srcRect b="0" l="0" r="0" t="0"/>
          <a:stretch/>
        </p:blipFill>
        <p:spPr>
          <a:xfrm>
            <a:off x="715963" y="2386013"/>
            <a:ext cx="7696200" cy="1190625"/>
          </a:xfrm>
          <a:prstGeom prst="rect">
            <a:avLst/>
          </a:prstGeom>
          <a:noFill/>
          <a:ln>
            <a:noFill/>
          </a:ln>
        </p:spPr>
      </p:pic>
      <p:cxnSp>
        <p:nvCxnSpPr>
          <p:cNvPr id="926" name="Google Shape;926;p79"/>
          <p:cNvCxnSpPr/>
          <p:nvPr/>
        </p:nvCxnSpPr>
        <p:spPr>
          <a:xfrm>
            <a:off x="3790950" y="3141663"/>
            <a:ext cx="1008063" cy="0"/>
          </a:xfrm>
          <a:prstGeom prst="straightConnector1">
            <a:avLst/>
          </a:prstGeom>
          <a:noFill/>
          <a:ln cap="flat" cmpd="sng" w="57150">
            <a:solidFill>
              <a:srgbClr val="FF0000"/>
            </a:solidFill>
            <a:prstDash val="solid"/>
            <a:round/>
            <a:headEnd len="sm" w="sm" type="none"/>
            <a:tailEnd len="sm" w="sm" type="none"/>
          </a:ln>
        </p:spPr>
      </p:cxnSp>
      <p:sp>
        <p:nvSpPr>
          <p:cNvPr id="927" name="Google Shape;927;p7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34" name="Google Shape;934;p8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 (cont.)</a:t>
            </a:r>
            <a:endParaRPr/>
          </a:p>
        </p:txBody>
      </p:sp>
      <p:sp>
        <p:nvSpPr>
          <p:cNvPr id="935" name="Google Shape;935;p80"/>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t/>
            </a:r>
            <a:endParaRPr/>
          </a:p>
          <a:p>
            <a:pPr indent="0" lvl="0" marL="0" rtl="0" algn="l">
              <a:lnSpc>
                <a:spcPct val="100000"/>
              </a:lnSpc>
              <a:spcBef>
                <a:spcPts val="600"/>
              </a:spcBef>
              <a:spcAft>
                <a:spcPts val="0"/>
              </a:spcAft>
              <a:buSzPts val="2100"/>
              <a:buFont typeface="Noto Sans Symbols"/>
              <a:buNone/>
            </a:pPr>
            <a:r>
              <a:rPr lang="en-US"/>
              <a:t> </a:t>
            </a:r>
            <a:endParaRPr/>
          </a:p>
          <a:p>
            <a:pPr indent="-209550" lvl="0" marL="342900" rtl="0" algn="l">
              <a:lnSpc>
                <a:spcPct val="100000"/>
              </a:lnSpc>
              <a:spcBef>
                <a:spcPts val="600"/>
              </a:spcBef>
              <a:spcAft>
                <a:spcPts val="0"/>
              </a:spcAft>
              <a:buSzPts val="2100"/>
              <a:buNone/>
            </a:pPr>
            <a:r>
              <a:t/>
            </a:r>
            <a:endParaRPr/>
          </a:p>
        </p:txBody>
      </p:sp>
      <p:pic>
        <p:nvPicPr>
          <p:cNvPr id="936" name="Google Shape;936;p80"/>
          <p:cNvPicPr preferRelativeResize="0"/>
          <p:nvPr/>
        </p:nvPicPr>
        <p:blipFill rotWithShape="1">
          <a:blip r:embed="rId3">
            <a:alphaModFix/>
          </a:blip>
          <a:srcRect b="0" l="0" r="0" t="0"/>
          <a:stretch/>
        </p:blipFill>
        <p:spPr>
          <a:xfrm>
            <a:off x="755650" y="1878013"/>
            <a:ext cx="4292600" cy="863600"/>
          </a:xfrm>
          <a:prstGeom prst="rect">
            <a:avLst/>
          </a:prstGeom>
          <a:noFill/>
          <a:ln>
            <a:noFill/>
          </a:ln>
        </p:spPr>
      </p:pic>
      <p:pic>
        <p:nvPicPr>
          <p:cNvPr id="937" name="Google Shape;937;p80"/>
          <p:cNvPicPr preferRelativeResize="0"/>
          <p:nvPr/>
        </p:nvPicPr>
        <p:blipFill rotWithShape="1">
          <a:blip r:embed="rId4">
            <a:alphaModFix/>
          </a:blip>
          <a:srcRect b="0" l="0" r="0" t="0"/>
          <a:stretch/>
        </p:blipFill>
        <p:spPr>
          <a:xfrm>
            <a:off x="827088" y="2708275"/>
            <a:ext cx="7335837" cy="865188"/>
          </a:xfrm>
          <a:prstGeom prst="rect">
            <a:avLst/>
          </a:prstGeom>
          <a:noFill/>
          <a:ln>
            <a:noFill/>
          </a:ln>
        </p:spPr>
      </p:pic>
      <p:pic>
        <p:nvPicPr>
          <p:cNvPr id="938" name="Google Shape;938;p80"/>
          <p:cNvPicPr preferRelativeResize="0"/>
          <p:nvPr/>
        </p:nvPicPr>
        <p:blipFill rotWithShape="1">
          <a:blip r:embed="rId5">
            <a:alphaModFix/>
          </a:blip>
          <a:srcRect b="0" l="0" r="0" t="0"/>
          <a:stretch/>
        </p:blipFill>
        <p:spPr>
          <a:xfrm>
            <a:off x="827088" y="3644900"/>
            <a:ext cx="6064250" cy="863600"/>
          </a:xfrm>
          <a:prstGeom prst="rect">
            <a:avLst/>
          </a:prstGeom>
          <a:noFill/>
          <a:ln>
            <a:noFill/>
          </a:ln>
        </p:spPr>
      </p:pic>
      <p:pic>
        <p:nvPicPr>
          <p:cNvPr id="939" name="Google Shape;939;p80"/>
          <p:cNvPicPr preferRelativeResize="0"/>
          <p:nvPr/>
        </p:nvPicPr>
        <p:blipFill rotWithShape="1">
          <a:blip r:embed="rId6">
            <a:alphaModFix/>
          </a:blip>
          <a:srcRect b="0" l="0" r="0" t="0"/>
          <a:stretch/>
        </p:blipFill>
        <p:spPr>
          <a:xfrm>
            <a:off x="827088" y="4652963"/>
            <a:ext cx="5264150" cy="863600"/>
          </a:xfrm>
          <a:prstGeom prst="rect">
            <a:avLst/>
          </a:prstGeom>
          <a:noFill/>
          <a:ln>
            <a:noFill/>
          </a:ln>
        </p:spPr>
      </p:pic>
      <p:pic>
        <p:nvPicPr>
          <p:cNvPr id="940" name="Google Shape;940;p80"/>
          <p:cNvPicPr preferRelativeResize="0"/>
          <p:nvPr/>
        </p:nvPicPr>
        <p:blipFill rotWithShape="1">
          <a:blip r:embed="rId7">
            <a:alphaModFix/>
          </a:blip>
          <a:srcRect b="0" l="0" r="0" t="0"/>
          <a:stretch/>
        </p:blipFill>
        <p:spPr>
          <a:xfrm>
            <a:off x="862013" y="5589588"/>
            <a:ext cx="5440362" cy="863600"/>
          </a:xfrm>
          <a:prstGeom prst="rect">
            <a:avLst/>
          </a:prstGeom>
          <a:noFill/>
          <a:ln>
            <a:noFill/>
          </a:ln>
        </p:spPr>
      </p:pic>
      <p:sp>
        <p:nvSpPr>
          <p:cNvPr id="941" name="Google Shape;941;p8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42" name="Google Shape;942;p80"/>
          <p:cNvPicPr preferRelativeResize="0"/>
          <p:nvPr/>
        </p:nvPicPr>
        <p:blipFill rotWithShape="1">
          <a:blip r:embed="rId8">
            <a:alphaModFix/>
          </a:blip>
          <a:srcRect b="0" l="0" r="0" t="0"/>
          <a:stretch/>
        </p:blipFill>
        <p:spPr>
          <a:xfrm>
            <a:off x="3952242" y="565618"/>
            <a:ext cx="4984749" cy="534519"/>
          </a:xfrm>
          <a:prstGeom prst="rect">
            <a:avLst/>
          </a:prstGeom>
          <a:noFill/>
          <a:ln>
            <a:noFill/>
          </a:ln>
        </p:spPr>
      </p:pic>
      <p:pic>
        <p:nvPicPr>
          <p:cNvPr id="943" name="Google Shape;943;p80"/>
          <p:cNvPicPr preferRelativeResize="0"/>
          <p:nvPr/>
        </p:nvPicPr>
        <p:blipFill rotWithShape="1">
          <a:blip r:embed="rId9">
            <a:alphaModFix/>
          </a:blip>
          <a:srcRect b="0" l="0" r="0" t="0"/>
          <a:stretch/>
        </p:blipFill>
        <p:spPr>
          <a:xfrm>
            <a:off x="3975974" y="131862"/>
            <a:ext cx="4071778" cy="454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50" name="Google Shape;950;p8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4.2 Continuous Example</a:t>
            </a:r>
            <a:endParaRPr/>
          </a:p>
        </p:txBody>
      </p:sp>
      <p:sp>
        <p:nvSpPr>
          <p:cNvPr id="951" name="Google Shape;951;p81"/>
          <p:cNvSpPr txBox="1"/>
          <p:nvPr>
            <p:ph idx="1" type="body"/>
          </p:nvPr>
        </p:nvSpPr>
        <p:spPr>
          <a:xfrm>
            <a:off x="611188"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For the example, try the continuous density function of the measurements:</a:t>
            </a:r>
            <a:endParaRPr/>
          </a:p>
          <a:p>
            <a:pPr indent="-342900" lvl="0" marL="342900" rtl="0" algn="l">
              <a:lnSpc>
                <a:spcPct val="100000"/>
              </a:lnSpc>
              <a:spcBef>
                <a:spcPts val="600"/>
              </a:spcBef>
              <a:spcAft>
                <a:spcPts val="0"/>
              </a:spcAft>
              <a:buSzPts val="2100"/>
              <a:buFont typeface="Noto Sans Symbols"/>
              <a:buNone/>
            </a:pPr>
            <a:r>
              <a:rPr lang="en-US"/>
              <a:t>                         and</a:t>
            </a:r>
            <a:endParaRPr/>
          </a:p>
          <a:p>
            <a:pPr indent="-342900" lvl="0" marL="342900" rtl="0" algn="l">
              <a:lnSpc>
                <a:spcPct val="100000"/>
              </a:lnSpc>
              <a:spcBef>
                <a:spcPts val="600"/>
              </a:spcBef>
              <a:spcAft>
                <a:spcPts val="0"/>
              </a:spcAft>
              <a:buSzPts val="2100"/>
              <a:buChar char="●"/>
            </a:pPr>
            <a:r>
              <a:rPr lang="en-US"/>
              <a:t>Prove that they are indeed </a:t>
            </a:r>
            <a:r>
              <a:rPr b="1" lang="en-US"/>
              <a:t>density function</a:t>
            </a:r>
            <a:endParaRPr/>
          </a:p>
        </p:txBody>
      </p:sp>
      <p:pic>
        <p:nvPicPr>
          <p:cNvPr id="952" name="Google Shape;952;p81"/>
          <p:cNvPicPr preferRelativeResize="0"/>
          <p:nvPr/>
        </p:nvPicPr>
        <p:blipFill rotWithShape="1">
          <a:blip r:embed="rId3">
            <a:alphaModFix/>
          </a:blip>
          <a:srcRect b="0" l="0" r="0" t="0"/>
          <a:stretch/>
        </p:blipFill>
        <p:spPr>
          <a:xfrm>
            <a:off x="4090988" y="3060700"/>
            <a:ext cx="3500437" cy="466725"/>
          </a:xfrm>
          <a:prstGeom prst="rect">
            <a:avLst/>
          </a:prstGeom>
          <a:noFill/>
          <a:ln>
            <a:noFill/>
          </a:ln>
        </p:spPr>
      </p:pic>
      <p:pic>
        <p:nvPicPr>
          <p:cNvPr id="953" name="Google Shape;953;p81"/>
          <p:cNvPicPr preferRelativeResize="0"/>
          <p:nvPr/>
        </p:nvPicPr>
        <p:blipFill rotWithShape="1">
          <a:blip r:embed="rId4">
            <a:alphaModFix/>
          </a:blip>
          <a:srcRect b="0" l="0" r="0" t="0"/>
          <a:stretch/>
        </p:blipFill>
        <p:spPr>
          <a:xfrm>
            <a:off x="1160463" y="5283200"/>
            <a:ext cx="3092450" cy="900113"/>
          </a:xfrm>
          <a:prstGeom prst="rect">
            <a:avLst/>
          </a:prstGeom>
          <a:noFill/>
          <a:ln>
            <a:noFill/>
          </a:ln>
        </p:spPr>
      </p:pic>
      <p:pic>
        <p:nvPicPr>
          <p:cNvPr id="954" name="Google Shape;954;p81"/>
          <p:cNvPicPr preferRelativeResize="0"/>
          <p:nvPr/>
        </p:nvPicPr>
        <p:blipFill rotWithShape="1">
          <a:blip r:embed="rId5">
            <a:alphaModFix/>
          </a:blip>
          <a:srcRect b="0" l="0" r="0" t="0"/>
          <a:stretch/>
        </p:blipFill>
        <p:spPr>
          <a:xfrm>
            <a:off x="1160463" y="4246563"/>
            <a:ext cx="2184400" cy="900112"/>
          </a:xfrm>
          <a:prstGeom prst="rect">
            <a:avLst/>
          </a:prstGeom>
          <a:noFill/>
          <a:ln>
            <a:noFill/>
          </a:ln>
        </p:spPr>
      </p:pic>
      <p:pic>
        <p:nvPicPr>
          <p:cNvPr id="955" name="Google Shape;955;p81"/>
          <p:cNvPicPr preferRelativeResize="0"/>
          <p:nvPr/>
        </p:nvPicPr>
        <p:blipFill rotWithShape="1">
          <a:blip r:embed="rId6">
            <a:alphaModFix/>
          </a:blip>
          <a:srcRect b="0" l="0" r="0" t="0"/>
          <a:stretch/>
        </p:blipFill>
        <p:spPr>
          <a:xfrm>
            <a:off x="1049338" y="3060700"/>
            <a:ext cx="2235200" cy="466725"/>
          </a:xfrm>
          <a:prstGeom prst="rect">
            <a:avLst/>
          </a:prstGeom>
          <a:noFill/>
          <a:ln>
            <a:noFill/>
          </a:ln>
        </p:spPr>
      </p:pic>
      <p:sp>
        <p:nvSpPr>
          <p:cNvPr id="956" name="Google Shape;956;p8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7" name="Google Shape;957;p81"/>
          <p:cNvSpPr txBox="1"/>
          <p:nvPr/>
        </p:nvSpPr>
        <p:spPr>
          <a:xfrm>
            <a:off x="4934433" y="4116025"/>
            <a:ext cx="3049104" cy="417358"/>
          </a:xfrm>
          <a:prstGeom prst="rect">
            <a:avLst/>
          </a:prstGeom>
          <a:blipFill rotWithShape="1">
            <a:blip r:embed="rId7">
              <a:alphaModFix/>
            </a:blip>
            <a:stretch>
              <a:fillRect b="-24635" l="0" r="-3991" t="-434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958" name="Google Shape;958;p81"/>
          <p:cNvSpPr txBox="1"/>
          <p:nvPr/>
        </p:nvSpPr>
        <p:spPr>
          <a:xfrm>
            <a:off x="4934433" y="4883596"/>
            <a:ext cx="3831305" cy="1758751"/>
          </a:xfrm>
          <a:prstGeom prst="rect">
            <a:avLst/>
          </a:prstGeom>
          <a:blipFill rotWithShape="1">
            <a:blip r:embed="rId8">
              <a:alphaModFix/>
            </a:blip>
            <a:stretch>
              <a:fillRect b="0" l="-3973"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65" name="Google Shape;965;p8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4.4 Economic Gain Matrix</a:t>
            </a:r>
            <a:endParaRPr/>
          </a:p>
        </p:txBody>
      </p:sp>
      <p:sp>
        <p:nvSpPr>
          <p:cNvPr id="966" name="Google Shape;966;p82"/>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680"/>
              <a:buChar char="●"/>
            </a:pPr>
            <a:r>
              <a:rPr lang="en-US" sz="2400"/>
              <a:t>Suppose </a:t>
            </a:r>
            <a:r>
              <a:rPr i="1" lang="en-US" sz="2400"/>
              <a:t>e</a:t>
            </a:r>
            <a:r>
              <a:rPr baseline="-25000" i="1" lang="en-US" sz="2400"/>
              <a:t>1</a:t>
            </a:r>
            <a:r>
              <a:rPr i="1" lang="en-US" sz="2400"/>
              <a:t>(t, a) </a:t>
            </a:r>
            <a:r>
              <a:rPr lang="en-US" sz="2400"/>
              <a:t>and </a:t>
            </a:r>
            <a:r>
              <a:rPr i="1" lang="en-US" sz="2400"/>
              <a:t>e</a:t>
            </a:r>
            <a:r>
              <a:rPr baseline="-25000" i="1" lang="en-US" sz="2400"/>
              <a:t>2</a:t>
            </a:r>
            <a:r>
              <a:rPr i="1" lang="en-US" sz="2400"/>
              <a:t>(t, a) </a:t>
            </a:r>
            <a:r>
              <a:rPr lang="en-US" sz="2400"/>
              <a:t>are two different economic gain functions</a:t>
            </a:r>
            <a:endParaRPr sz="2400"/>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0" lvl="0" marL="0" rtl="0" algn="l">
              <a:lnSpc>
                <a:spcPct val="100000"/>
              </a:lnSpc>
              <a:spcBef>
                <a:spcPts val="600"/>
              </a:spcBef>
              <a:spcAft>
                <a:spcPts val="0"/>
              </a:spcAft>
              <a:buSzPts val="2100"/>
              <a:buFont typeface="Noto Sans Symbols"/>
              <a:buNone/>
            </a:pPr>
            <a:r>
              <a:t/>
            </a:r>
            <a:endParaRPr/>
          </a:p>
          <a:p>
            <a:pPr indent="-342900" lvl="0" marL="342900" rtl="0" algn="l">
              <a:lnSpc>
                <a:spcPct val="100000"/>
              </a:lnSpc>
              <a:spcBef>
                <a:spcPts val="480"/>
              </a:spcBef>
              <a:spcAft>
                <a:spcPts val="0"/>
              </a:spcAft>
              <a:buSzPts val="1680"/>
              <a:buChar char="●"/>
            </a:pPr>
            <a:r>
              <a:rPr lang="en-US" sz="2400"/>
              <a:t>This inequality is inequality to</a:t>
            </a:r>
            <a:endParaRPr/>
          </a:p>
          <a:p>
            <a:pPr indent="-209550" lvl="0" marL="342900" rtl="0" algn="l">
              <a:lnSpc>
                <a:spcPct val="100000"/>
              </a:lnSpc>
              <a:spcBef>
                <a:spcPts val="600"/>
              </a:spcBef>
              <a:spcAft>
                <a:spcPts val="0"/>
              </a:spcAft>
              <a:buSzPts val="2100"/>
              <a:buNone/>
            </a:pPr>
            <a:r>
              <a:t/>
            </a:r>
            <a:endParaRPr/>
          </a:p>
        </p:txBody>
      </p:sp>
      <p:pic>
        <p:nvPicPr>
          <p:cNvPr id="967" name="Google Shape;967;p82"/>
          <p:cNvPicPr preferRelativeResize="0"/>
          <p:nvPr/>
        </p:nvPicPr>
        <p:blipFill rotWithShape="1">
          <a:blip r:embed="rId3">
            <a:alphaModFix/>
          </a:blip>
          <a:srcRect b="0" l="0" r="0" t="0"/>
          <a:stretch/>
        </p:blipFill>
        <p:spPr>
          <a:xfrm>
            <a:off x="2089150" y="2910511"/>
            <a:ext cx="4949825" cy="360362"/>
          </a:xfrm>
          <a:prstGeom prst="rect">
            <a:avLst/>
          </a:prstGeom>
          <a:noFill/>
          <a:ln>
            <a:noFill/>
          </a:ln>
        </p:spPr>
      </p:pic>
      <p:pic>
        <p:nvPicPr>
          <p:cNvPr id="968" name="Google Shape;968;p82"/>
          <p:cNvPicPr preferRelativeResize="0"/>
          <p:nvPr/>
        </p:nvPicPr>
        <p:blipFill rotWithShape="1">
          <a:blip r:embed="rId4">
            <a:alphaModFix/>
          </a:blip>
          <a:srcRect b="0" l="0" r="0" t="0"/>
          <a:stretch/>
        </p:blipFill>
        <p:spPr>
          <a:xfrm>
            <a:off x="599280" y="5131227"/>
            <a:ext cx="7929563" cy="827087"/>
          </a:xfrm>
          <a:prstGeom prst="rect">
            <a:avLst/>
          </a:prstGeom>
          <a:noFill/>
          <a:ln>
            <a:noFill/>
          </a:ln>
        </p:spPr>
      </p:pic>
      <p:pic>
        <p:nvPicPr>
          <p:cNvPr id="969" name="Google Shape;969;p82"/>
          <p:cNvPicPr preferRelativeResize="0"/>
          <p:nvPr/>
        </p:nvPicPr>
        <p:blipFill rotWithShape="1">
          <a:blip r:embed="rId5">
            <a:alphaModFix/>
          </a:blip>
          <a:srcRect b="0" l="0" r="0" t="0"/>
          <a:stretch/>
        </p:blipFill>
        <p:spPr>
          <a:xfrm>
            <a:off x="620713" y="3465513"/>
            <a:ext cx="5605462" cy="827087"/>
          </a:xfrm>
          <a:prstGeom prst="rect">
            <a:avLst/>
          </a:prstGeom>
          <a:noFill/>
          <a:ln>
            <a:noFill/>
          </a:ln>
        </p:spPr>
      </p:pic>
      <p:grpSp>
        <p:nvGrpSpPr>
          <p:cNvPr id="970" name="Google Shape;970;p82"/>
          <p:cNvGrpSpPr/>
          <p:nvPr/>
        </p:nvGrpSpPr>
        <p:grpSpPr>
          <a:xfrm>
            <a:off x="6289675" y="3506163"/>
            <a:ext cx="2525609" cy="463258"/>
            <a:chOff x="6227763" y="3465513"/>
            <a:chExt cx="2525609" cy="463258"/>
          </a:xfrm>
        </p:grpSpPr>
        <p:sp>
          <p:nvSpPr>
            <p:cNvPr id="971" name="Google Shape;971;p82"/>
            <p:cNvSpPr txBox="1"/>
            <p:nvPr/>
          </p:nvSpPr>
          <p:spPr>
            <a:xfrm>
              <a:off x="6227763" y="3467105"/>
              <a:ext cx="1584597" cy="461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for every  </a:t>
              </a:r>
              <a:endParaRPr b="0" i="0" sz="2400" u="none" cap="none" strike="noStrike">
                <a:solidFill>
                  <a:schemeClr val="dk1"/>
                </a:solidFill>
                <a:latin typeface="Arial"/>
                <a:ea typeface="Arial"/>
                <a:cs typeface="Arial"/>
                <a:sym typeface="Arial"/>
              </a:endParaRPr>
            </a:p>
          </p:txBody>
        </p:sp>
        <p:pic>
          <p:nvPicPr>
            <p:cNvPr id="972" name="Google Shape;972;p82"/>
            <p:cNvPicPr preferRelativeResize="0"/>
            <p:nvPr/>
          </p:nvPicPr>
          <p:blipFill rotWithShape="1">
            <a:blip r:embed="rId6">
              <a:alphaModFix/>
            </a:blip>
            <a:srcRect b="0" l="0" r="0" t="0"/>
            <a:stretch/>
          </p:blipFill>
          <p:spPr>
            <a:xfrm>
              <a:off x="7524328" y="3465513"/>
              <a:ext cx="1229044" cy="400079"/>
            </a:xfrm>
            <a:prstGeom prst="rect">
              <a:avLst/>
            </a:prstGeom>
            <a:noFill/>
            <a:ln>
              <a:noFill/>
            </a:ln>
          </p:spPr>
        </p:pic>
      </p:grpSp>
      <p:grpSp>
        <p:nvGrpSpPr>
          <p:cNvPr id="973" name="Google Shape;973;p82"/>
          <p:cNvGrpSpPr/>
          <p:nvPr/>
        </p:nvGrpSpPr>
        <p:grpSpPr>
          <a:xfrm>
            <a:off x="643603" y="5915911"/>
            <a:ext cx="2525609" cy="463258"/>
            <a:chOff x="6227763" y="3465513"/>
            <a:chExt cx="2525609" cy="463258"/>
          </a:xfrm>
        </p:grpSpPr>
        <p:sp>
          <p:nvSpPr>
            <p:cNvPr id="974" name="Google Shape;974;p82"/>
            <p:cNvSpPr txBox="1"/>
            <p:nvPr/>
          </p:nvSpPr>
          <p:spPr>
            <a:xfrm>
              <a:off x="6227763" y="3467105"/>
              <a:ext cx="1584597" cy="461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for every  </a:t>
              </a:r>
              <a:endParaRPr b="0" i="0" sz="2400" u="none" cap="none" strike="noStrike">
                <a:solidFill>
                  <a:schemeClr val="dk1"/>
                </a:solidFill>
                <a:latin typeface="Arial"/>
                <a:ea typeface="Arial"/>
                <a:cs typeface="Arial"/>
                <a:sym typeface="Arial"/>
              </a:endParaRPr>
            </a:p>
          </p:txBody>
        </p:sp>
        <p:pic>
          <p:nvPicPr>
            <p:cNvPr id="975" name="Google Shape;975;p82"/>
            <p:cNvPicPr preferRelativeResize="0"/>
            <p:nvPr/>
          </p:nvPicPr>
          <p:blipFill rotWithShape="1">
            <a:blip r:embed="rId6">
              <a:alphaModFix/>
            </a:blip>
            <a:srcRect b="0" l="0" r="0" t="0"/>
            <a:stretch/>
          </p:blipFill>
          <p:spPr>
            <a:xfrm>
              <a:off x="7524328" y="3465513"/>
              <a:ext cx="1229044" cy="400079"/>
            </a:xfrm>
            <a:prstGeom prst="rect">
              <a:avLst/>
            </a:prstGeom>
            <a:noFill/>
            <a:ln>
              <a:noFill/>
            </a:ln>
          </p:spPr>
        </p:pic>
      </p:grpSp>
      <p:sp>
        <p:nvSpPr>
          <p:cNvPr id="976" name="Google Shape;976;p8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3" name="Google Shape;133;p2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Introduction (Cont.)</a:t>
            </a:r>
            <a:endParaRPr/>
          </a:p>
        </p:txBody>
      </p:sp>
      <p:sp>
        <p:nvSpPr>
          <p:cNvPr id="134" name="Google Shape;134;p20"/>
          <p:cNvSpPr txBox="1"/>
          <p:nvPr/>
        </p:nvSpPr>
        <p:spPr>
          <a:xfrm>
            <a:off x="1692275" y="2590800"/>
            <a:ext cx="844550"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unit</a:t>
            </a:r>
            <a:endParaRPr b="0" i="0" sz="1600" u="none" cap="none" strike="noStrike">
              <a:solidFill>
                <a:schemeClr val="dk1"/>
              </a:solidFill>
              <a:latin typeface="Arial"/>
              <a:ea typeface="Arial"/>
              <a:cs typeface="Arial"/>
              <a:sym typeface="Arial"/>
            </a:endParaRPr>
          </a:p>
        </p:txBody>
      </p:sp>
      <p:sp>
        <p:nvSpPr>
          <p:cNvPr id="135" name="Google Shape;135;p20"/>
          <p:cNvSpPr txBox="1"/>
          <p:nvPr/>
        </p:nvSpPr>
        <p:spPr>
          <a:xfrm>
            <a:off x="4121150" y="2590800"/>
            <a:ext cx="43926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measurement vector</a:t>
            </a:r>
            <a:endParaRPr b="0" i="0" sz="1600" u="none" cap="none" strike="noStrike">
              <a:solidFill>
                <a:schemeClr val="dk1"/>
              </a:solidFill>
              <a:latin typeface="Arial"/>
              <a:ea typeface="Arial"/>
              <a:cs typeface="Arial"/>
              <a:sym typeface="Arial"/>
            </a:endParaRPr>
          </a:p>
        </p:txBody>
      </p:sp>
      <p:sp>
        <p:nvSpPr>
          <p:cNvPr id="136" name="Google Shape;136;p20"/>
          <p:cNvSpPr txBox="1"/>
          <p:nvPr/>
        </p:nvSpPr>
        <p:spPr>
          <a:xfrm>
            <a:off x="3757613" y="4953000"/>
            <a:ext cx="51196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optimally assign unit to a class</a:t>
            </a:r>
            <a:endParaRPr b="0" i="0" sz="1400" u="none" cap="none" strike="noStrike">
              <a:solidFill>
                <a:schemeClr val="dk1"/>
              </a:solidFill>
              <a:latin typeface="Arial"/>
              <a:ea typeface="Arial"/>
              <a:cs typeface="Arial"/>
              <a:sym typeface="Arial"/>
            </a:endParaRPr>
          </a:p>
        </p:txBody>
      </p:sp>
      <p:sp>
        <p:nvSpPr>
          <p:cNvPr id="137" name="Google Shape;137;p20"/>
          <p:cNvSpPr txBox="1"/>
          <p:nvPr/>
        </p:nvSpPr>
        <p:spPr>
          <a:xfrm>
            <a:off x="3816350" y="3771900"/>
            <a:ext cx="2554288"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decision rule</a:t>
            </a:r>
            <a:endParaRPr b="0" i="0" sz="1600" u="none" cap="none" strike="noStrike">
              <a:solidFill>
                <a:schemeClr val="dk1"/>
              </a:solidFill>
              <a:latin typeface="Arial"/>
              <a:ea typeface="Arial"/>
              <a:cs typeface="Arial"/>
              <a:sym typeface="Arial"/>
            </a:endParaRPr>
          </a:p>
        </p:txBody>
      </p:sp>
      <p:cxnSp>
        <p:nvCxnSpPr>
          <p:cNvPr id="138" name="Google Shape;138;p20"/>
          <p:cNvCxnSpPr>
            <a:stCxn id="135" idx="2"/>
            <a:endCxn id="136" idx="0"/>
          </p:cNvCxnSpPr>
          <p:nvPr/>
        </p:nvCxnSpPr>
        <p:spPr>
          <a:xfrm>
            <a:off x="6317457" y="3176588"/>
            <a:ext cx="0" cy="1776300"/>
          </a:xfrm>
          <a:prstGeom prst="straightConnector1">
            <a:avLst/>
          </a:prstGeom>
          <a:noFill/>
          <a:ln cap="flat" cmpd="sng" w="9525">
            <a:solidFill>
              <a:schemeClr val="dk1"/>
            </a:solidFill>
            <a:prstDash val="solid"/>
            <a:round/>
            <a:headEnd len="sm" w="sm" type="none"/>
            <a:tailEnd len="med" w="med" type="triangle"/>
          </a:ln>
        </p:spPr>
      </p:cxnSp>
      <p:cxnSp>
        <p:nvCxnSpPr>
          <p:cNvPr id="139" name="Google Shape;139;p20"/>
          <p:cNvCxnSpPr>
            <a:stCxn id="134" idx="3"/>
            <a:endCxn id="135" idx="1"/>
          </p:cNvCxnSpPr>
          <p:nvPr/>
        </p:nvCxnSpPr>
        <p:spPr>
          <a:xfrm>
            <a:off x="2536825" y="2883694"/>
            <a:ext cx="1584300" cy="0"/>
          </a:xfrm>
          <a:prstGeom prst="straightConnector1">
            <a:avLst/>
          </a:prstGeom>
          <a:noFill/>
          <a:ln cap="flat" cmpd="sng" w="9525">
            <a:solidFill>
              <a:schemeClr val="dk1"/>
            </a:solidFill>
            <a:prstDash val="solid"/>
            <a:round/>
            <a:headEnd len="sm" w="sm" type="none"/>
            <a:tailEnd len="med" w="med" type="triangle"/>
          </a:ln>
        </p:spPr>
      </p:cxnSp>
      <p:sp>
        <p:nvSpPr>
          <p:cNvPr id="140" name="Google Shape;140;p20"/>
          <p:cNvSpPr/>
          <p:nvPr/>
        </p:nvSpPr>
        <p:spPr>
          <a:xfrm>
            <a:off x="3757613" y="4953000"/>
            <a:ext cx="1606550" cy="523875"/>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41" name="Google Shape;141;p20"/>
          <p:cNvCxnSpPr/>
          <p:nvPr/>
        </p:nvCxnSpPr>
        <p:spPr>
          <a:xfrm>
            <a:off x="4637088" y="5476875"/>
            <a:ext cx="727200" cy="426900"/>
          </a:xfrm>
          <a:prstGeom prst="bentConnector3">
            <a:avLst>
              <a:gd fmla="val -9452" name="adj1"/>
            </a:avLst>
          </a:prstGeom>
          <a:noFill/>
          <a:ln cap="flat" cmpd="sng" w="9525">
            <a:solidFill>
              <a:schemeClr val="dk1"/>
            </a:solidFill>
            <a:prstDash val="solid"/>
            <a:round/>
            <a:headEnd len="sm" w="sm" type="none"/>
            <a:tailEnd len="med" w="med" type="triangle"/>
          </a:ln>
        </p:spPr>
      </p:cxnSp>
      <p:sp>
        <p:nvSpPr>
          <p:cNvPr id="142" name="Google Shape;142;p20"/>
          <p:cNvSpPr txBox="1"/>
          <p:nvPr/>
        </p:nvSpPr>
        <p:spPr>
          <a:xfrm>
            <a:off x="5364163" y="5738813"/>
            <a:ext cx="29924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smallest classification error</a:t>
            </a:r>
            <a:endParaRPr b="0" i="0" sz="1800" u="none" cap="none" strike="noStrike">
              <a:solidFill>
                <a:schemeClr val="dk1"/>
              </a:solidFill>
              <a:latin typeface="Arial"/>
              <a:ea typeface="Arial"/>
              <a:cs typeface="Arial"/>
              <a:sym typeface="Arial"/>
            </a:endParaRPr>
          </a:p>
        </p:txBody>
      </p:sp>
      <p:sp>
        <p:nvSpPr>
          <p:cNvPr id="143" name="Google Shape;143;p20"/>
          <p:cNvSpPr txBox="1"/>
          <p:nvPr/>
        </p:nvSpPr>
        <p:spPr>
          <a:xfrm>
            <a:off x="1096963" y="3125788"/>
            <a:ext cx="266064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(image regions 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projected segments)</a:t>
            </a:r>
            <a:endParaRPr b="0" i="0" sz="1800" u="none" cap="none" strike="noStrike">
              <a:solidFill>
                <a:schemeClr val="dk1"/>
              </a:solidFill>
              <a:latin typeface="Arial"/>
              <a:ea typeface="Arial"/>
              <a:cs typeface="Arial"/>
              <a:sym typeface="Arial"/>
            </a:endParaRPr>
          </a:p>
        </p:txBody>
      </p:sp>
      <p:sp>
        <p:nvSpPr>
          <p:cNvPr id="144" name="Google Shape;144;p2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983" name="Google Shape;983;p8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4.4 Economic Gain Matrix (cont.)</a:t>
            </a:r>
            <a:endParaRPr/>
          </a:p>
        </p:txBody>
      </p:sp>
      <p:sp>
        <p:nvSpPr>
          <p:cNvPr id="984" name="Google Shape;984;p83"/>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100"/>
              <a:buFont typeface="Noto Sans Symbols"/>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p:txBody>
      </p:sp>
      <p:pic>
        <p:nvPicPr>
          <p:cNvPr id="985" name="Google Shape;985;p83"/>
          <p:cNvPicPr preferRelativeResize="0"/>
          <p:nvPr/>
        </p:nvPicPr>
        <p:blipFill rotWithShape="1">
          <a:blip r:embed="rId3">
            <a:alphaModFix/>
          </a:blip>
          <a:srcRect b="0" l="0" r="0" t="0"/>
          <a:stretch/>
        </p:blipFill>
        <p:spPr>
          <a:xfrm>
            <a:off x="695325" y="2025650"/>
            <a:ext cx="7929563" cy="827088"/>
          </a:xfrm>
          <a:prstGeom prst="rect">
            <a:avLst/>
          </a:prstGeom>
          <a:noFill/>
          <a:ln>
            <a:noFill/>
          </a:ln>
        </p:spPr>
      </p:pic>
      <p:grpSp>
        <p:nvGrpSpPr>
          <p:cNvPr id="986" name="Google Shape;986;p83"/>
          <p:cNvGrpSpPr/>
          <p:nvPr/>
        </p:nvGrpSpPr>
        <p:grpSpPr>
          <a:xfrm>
            <a:off x="611188" y="2803525"/>
            <a:ext cx="3529012" cy="554038"/>
            <a:chOff x="809541" y="4541017"/>
            <a:chExt cx="3528095" cy="553998"/>
          </a:xfrm>
        </p:grpSpPr>
        <p:sp>
          <p:nvSpPr>
            <p:cNvPr id="987" name="Google Shape;987;p83"/>
            <p:cNvSpPr txBox="1"/>
            <p:nvPr/>
          </p:nvSpPr>
          <p:spPr>
            <a:xfrm>
              <a:off x="809541" y="4541017"/>
              <a:ext cx="3528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for every  </a:t>
              </a:r>
              <a:endParaRPr b="0" i="0" sz="3000" u="none" cap="none" strike="noStrike">
                <a:solidFill>
                  <a:schemeClr val="dk1"/>
                </a:solidFill>
                <a:latin typeface="Arial"/>
                <a:ea typeface="Arial"/>
                <a:cs typeface="Arial"/>
                <a:sym typeface="Arial"/>
              </a:endParaRPr>
            </a:p>
          </p:txBody>
        </p:sp>
        <p:pic>
          <p:nvPicPr>
            <p:cNvPr id="988" name="Google Shape;988;p83"/>
            <p:cNvPicPr preferRelativeResize="0"/>
            <p:nvPr/>
          </p:nvPicPr>
          <p:blipFill rotWithShape="1">
            <a:blip r:embed="rId4">
              <a:alphaModFix/>
            </a:blip>
            <a:srcRect b="0" l="0" r="0" t="0"/>
            <a:stretch/>
          </p:blipFill>
          <p:spPr>
            <a:xfrm>
              <a:off x="2551187" y="4613126"/>
              <a:ext cx="1228725" cy="400050"/>
            </a:xfrm>
            <a:prstGeom prst="rect">
              <a:avLst/>
            </a:prstGeom>
            <a:noFill/>
            <a:ln>
              <a:noFill/>
            </a:ln>
          </p:spPr>
        </p:pic>
      </p:grpSp>
      <p:pic>
        <p:nvPicPr>
          <p:cNvPr id="989" name="Google Shape;989;p83"/>
          <p:cNvPicPr preferRelativeResize="0"/>
          <p:nvPr/>
        </p:nvPicPr>
        <p:blipFill rotWithShape="1">
          <a:blip r:embed="rId5">
            <a:alphaModFix/>
          </a:blip>
          <a:srcRect b="0" l="0" r="0" t="0"/>
          <a:stretch/>
        </p:blipFill>
        <p:spPr>
          <a:xfrm>
            <a:off x="684213" y="4273550"/>
            <a:ext cx="6337300" cy="827088"/>
          </a:xfrm>
          <a:prstGeom prst="rect">
            <a:avLst/>
          </a:prstGeom>
          <a:noFill/>
          <a:ln>
            <a:noFill/>
          </a:ln>
        </p:spPr>
      </p:pic>
      <p:grpSp>
        <p:nvGrpSpPr>
          <p:cNvPr id="990" name="Google Shape;990;p83"/>
          <p:cNvGrpSpPr/>
          <p:nvPr/>
        </p:nvGrpSpPr>
        <p:grpSpPr>
          <a:xfrm>
            <a:off x="611188" y="5083175"/>
            <a:ext cx="3529012" cy="554038"/>
            <a:chOff x="809541" y="4541017"/>
            <a:chExt cx="3528095" cy="553998"/>
          </a:xfrm>
        </p:grpSpPr>
        <p:sp>
          <p:nvSpPr>
            <p:cNvPr id="991" name="Google Shape;991;p83"/>
            <p:cNvSpPr txBox="1"/>
            <p:nvPr/>
          </p:nvSpPr>
          <p:spPr>
            <a:xfrm>
              <a:off x="809541" y="4541017"/>
              <a:ext cx="3528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for every  </a:t>
              </a:r>
              <a:endParaRPr b="0" i="0" sz="3000" u="none" cap="none" strike="noStrike">
                <a:solidFill>
                  <a:schemeClr val="dk1"/>
                </a:solidFill>
                <a:latin typeface="Arial"/>
                <a:ea typeface="Arial"/>
                <a:cs typeface="Arial"/>
                <a:sym typeface="Arial"/>
              </a:endParaRPr>
            </a:p>
          </p:txBody>
        </p:sp>
        <p:pic>
          <p:nvPicPr>
            <p:cNvPr id="992" name="Google Shape;992;p83"/>
            <p:cNvPicPr preferRelativeResize="0"/>
            <p:nvPr/>
          </p:nvPicPr>
          <p:blipFill rotWithShape="1">
            <a:blip r:embed="rId4">
              <a:alphaModFix/>
            </a:blip>
            <a:srcRect b="0" l="0" r="0" t="0"/>
            <a:stretch/>
          </p:blipFill>
          <p:spPr>
            <a:xfrm>
              <a:off x="2551187" y="4613126"/>
              <a:ext cx="1228725" cy="400050"/>
            </a:xfrm>
            <a:prstGeom prst="rect">
              <a:avLst/>
            </a:prstGeom>
            <a:noFill/>
            <a:ln>
              <a:noFill/>
            </a:ln>
          </p:spPr>
        </p:pic>
      </p:grpSp>
      <p:grpSp>
        <p:nvGrpSpPr>
          <p:cNvPr id="993" name="Google Shape;993;p83"/>
          <p:cNvGrpSpPr/>
          <p:nvPr/>
        </p:nvGrpSpPr>
        <p:grpSpPr>
          <a:xfrm>
            <a:off x="539750" y="3421063"/>
            <a:ext cx="6626225" cy="847725"/>
            <a:chOff x="396293" y="3390659"/>
            <a:chExt cx="6625220" cy="847964"/>
          </a:xfrm>
        </p:grpSpPr>
        <p:sp>
          <p:nvSpPr>
            <p:cNvPr id="994" name="Google Shape;994;p83"/>
            <p:cNvSpPr txBox="1"/>
            <p:nvPr/>
          </p:nvSpPr>
          <p:spPr>
            <a:xfrm>
              <a:off x="396293" y="3390659"/>
              <a:ext cx="6625220" cy="5984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remove                   from both sides</a:t>
              </a:r>
              <a:endParaRPr b="0" i="0" sz="3000" u="none" cap="none" strike="noStrike">
                <a:solidFill>
                  <a:schemeClr val="dk1"/>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36220" lvl="0" marL="342900" marR="0" rtl="0" algn="l">
                <a:lnSpc>
                  <a:spcPct val="100000"/>
                </a:lnSpc>
                <a:spcBef>
                  <a:spcPts val="480"/>
                </a:spcBef>
                <a:spcAft>
                  <a:spcPts val="0"/>
                </a:spcAft>
                <a:buClr>
                  <a:schemeClr val="dk2"/>
                </a:buClr>
                <a:buSzPts val="1680"/>
                <a:buFont typeface="Noto Sans Symbols"/>
                <a:buNone/>
              </a:pPr>
              <a:r>
                <a:t/>
              </a:r>
              <a:endParaRPr b="1" i="0" sz="2400" u="none" cap="none" strike="noStrike">
                <a:solidFill>
                  <a:schemeClr val="dk1"/>
                </a:solidFill>
                <a:latin typeface="Arial"/>
                <a:ea typeface="Arial"/>
                <a:cs typeface="Arial"/>
                <a:sym typeface="Arial"/>
              </a:endParaRPr>
            </a:p>
            <a:p>
              <a:pPr indent="-218440" lvl="0" marL="342900" marR="0" rtl="0" algn="l">
                <a:lnSpc>
                  <a:spcPct val="100000"/>
                </a:lnSpc>
                <a:spcBef>
                  <a:spcPts val="560"/>
                </a:spcBef>
                <a:spcAft>
                  <a:spcPts val="0"/>
                </a:spcAft>
                <a:buClr>
                  <a:schemeClr val="dk2"/>
                </a:buClr>
                <a:buSzPts val="1960"/>
                <a:buFont typeface="Noto Sans Symbols"/>
                <a:buNone/>
              </a:pPr>
              <a:r>
                <a:t/>
              </a:r>
              <a:endParaRPr b="1" i="0" sz="2800" u="none" cap="none" strike="noStrike">
                <a:solidFill>
                  <a:schemeClr val="dk1"/>
                </a:solidFill>
                <a:latin typeface="Arial"/>
                <a:ea typeface="Arial"/>
                <a:cs typeface="Arial"/>
                <a:sym typeface="Arial"/>
              </a:endParaRPr>
            </a:p>
          </p:txBody>
        </p:sp>
        <p:pic>
          <p:nvPicPr>
            <p:cNvPr id="995" name="Google Shape;995;p83"/>
            <p:cNvPicPr preferRelativeResize="0"/>
            <p:nvPr/>
          </p:nvPicPr>
          <p:blipFill rotWithShape="1">
            <a:blip r:embed="rId6">
              <a:alphaModFix/>
            </a:blip>
            <a:srcRect b="0" l="0" r="0" t="0"/>
            <a:stretch/>
          </p:blipFill>
          <p:spPr>
            <a:xfrm>
              <a:off x="2220607" y="3409948"/>
              <a:ext cx="1791312" cy="828675"/>
            </a:xfrm>
            <a:prstGeom prst="rect">
              <a:avLst/>
            </a:prstGeom>
            <a:noFill/>
            <a:ln>
              <a:noFill/>
            </a:ln>
          </p:spPr>
        </p:pic>
      </p:grpSp>
      <p:grpSp>
        <p:nvGrpSpPr>
          <p:cNvPr id="996" name="Google Shape;996;p83"/>
          <p:cNvGrpSpPr/>
          <p:nvPr/>
        </p:nvGrpSpPr>
        <p:grpSpPr>
          <a:xfrm>
            <a:off x="611188" y="5673725"/>
            <a:ext cx="9072562" cy="835025"/>
            <a:chOff x="611188" y="5673725"/>
            <a:chExt cx="9072562" cy="835025"/>
          </a:xfrm>
        </p:grpSpPr>
        <p:pic>
          <p:nvPicPr>
            <p:cNvPr id="997" name="Google Shape;997;p83"/>
            <p:cNvPicPr preferRelativeResize="0"/>
            <p:nvPr/>
          </p:nvPicPr>
          <p:blipFill rotWithShape="1">
            <a:blip r:embed="rId7">
              <a:alphaModFix/>
            </a:blip>
            <a:srcRect b="0" l="0" r="0" t="0"/>
            <a:stretch/>
          </p:blipFill>
          <p:spPr>
            <a:xfrm>
              <a:off x="611188" y="5681663"/>
              <a:ext cx="5605462" cy="827087"/>
            </a:xfrm>
            <a:prstGeom prst="rect">
              <a:avLst/>
            </a:prstGeom>
            <a:noFill/>
            <a:ln>
              <a:noFill/>
            </a:ln>
          </p:spPr>
        </p:pic>
        <p:grpSp>
          <p:nvGrpSpPr>
            <p:cNvPr id="998" name="Google Shape;998;p83"/>
            <p:cNvGrpSpPr/>
            <p:nvPr/>
          </p:nvGrpSpPr>
          <p:grpSpPr>
            <a:xfrm>
              <a:off x="6156325" y="5673725"/>
              <a:ext cx="3527425" cy="554038"/>
              <a:chOff x="809541" y="4541017"/>
              <a:chExt cx="3528095" cy="553998"/>
            </a:xfrm>
          </p:grpSpPr>
          <p:sp>
            <p:nvSpPr>
              <p:cNvPr id="999" name="Google Shape;999;p83"/>
              <p:cNvSpPr txBox="1"/>
              <p:nvPr/>
            </p:nvSpPr>
            <p:spPr>
              <a:xfrm>
                <a:off x="809541" y="4541017"/>
                <a:ext cx="3528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for every  </a:t>
                </a:r>
                <a:endParaRPr b="0" i="0" sz="3000" u="none" cap="none" strike="noStrike">
                  <a:solidFill>
                    <a:schemeClr val="dk1"/>
                  </a:solidFill>
                  <a:latin typeface="Arial"/>
                  <a:ea typeface="Arial"/>
                  <a:cs typeface="Arial"/>
                  <a:sym typeface="Arial"/>
                </a:endParaRPr>
              </a:p>
            </p:txBody>
          </p:sp>
          <p:pic>
            <p:nvPicPr>
              <p:cNvPr id="1000" name="Google Shape;1000;p83"/>
              <p:cNvPicPr preferRelativeResize="0"/>
              <p:nvPr/>
            </p:nvPicPr>
            <p:blipFill rotWithShape="1">
              <a:blip r:embed="rId4">
                <a:alphaModFix/>
              </a:blip>
              <a:srcRect b="0" l="0" r="0" t="0"/>
              <a:stretch/>
            </p:blipFill>
            <p:spPr>
              <a:xfrm>
                <a:off x="2551187" y="4613126"/>
                <a:ext cx="1228725" cy="400050"/>
              </a:xfrm>
              <a:prstGeom prst="rect">
                <a:avLst/>
              </a:prstGeom>
              <a:noFill/>
              <a:ln>
                <a:noFill/>
              </a:ln>
            </p:spPr>
          </p:pic>
        </p:grpSp>
      </p:grpSp>
      <p:pic>
        <p:nvPicPr>
          <p:cNvPr id="1001" name="Google Shape;1001;p83"/>
          <p:cNvPicPr preferRelativeResize="0"/>
          <p:nvPr/>
        </p:nvPicPr>
        <p:blipFill rotWithShape="1">
          <a:blip r:embed="rId8">
            <a:alphaModFix/>
          </a:blip>
          <a:srcRect b="0" l="0" r="0" t="0"/>
          <a:stretch/>
        </p:blipFill>
        <p:spPr>
          <a:xfrm>
            <a:off x="3226646" y="3519868"/>
            <a:ext cx="304843" cy="428685"/>
          </a:xfrm>
          <a:prstGeom prst="rect">
            <a:avLst/>
          </a:prstGeom>
          <a:noFill/>
          <a:ln>
            <a:noFill/>
          </a:ln>
        </p:spPr>
      </p:pic>
      <p:pic>
        <p:nvPicPr>
          <p:cNvPr id="1002" name="Google Shape;1002;p83"/>
          <p:cNvPicPr preferRelativeResize="0"/>
          <p:nvPr/>
        </p:nvPicPr>
        <p:blipFill rotWithShape="1">
          <a:blip r:embed="rId9">
            <a:alphaModFix/>
          </a:blip>
          <a:srcRect b="0" l="0" r="0" t="0"/>
          <a:stretch/>
        </p:blipFill>
        <p:spPr>
          <a:xfrm>
            <a:off x="3522562" y="3495560"/>
            <a:ext cx="714475" cy="457264"/>
          </a:xfrm>
          <a:prstGeom prst="rect">
            <a:avLst/>
          </a:prstGeom>
          <a:noFill/>
          <a:ln>
            <a:noFill/>
          </a:ln>
        </p:spPr>
      </p:pic>
      <p:sp>
        <p:nvSpPr>
          <p:cNvPr id="1003" name="Google Shape;1003;p8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009" name="Google Shape;1009;p8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4.4 Economic Gain Matrix</a:t>
            </a:r>
            <a:endParaRPr/>
          </a:p>
        </p:txBody>
      </p:sp>
      <p:sp>
        <p:nvSpPr>
          <p:cNvPr id="1010" name="Google Shape;1010;p84"/>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Identity matrix</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Incorrect loses 1</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A more balanced instance</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General </a:t>
            </a:r>
            <a:endParaRPr/>
          </a:p>
        </p:txBody>
      </p:sp>
      <p:pic>
        <p:nvPicPr>
          <p:cNvPr id="1011" name="Google Shape;1011;p84"/>
          <p:cNvPicPr preferRelativeResize="0"/>
          <p:nvPr/>
        </p:nvPicPr>
        <p:blipFill rotWithShape="1">
          <a:blip r:embed="rId3">
            <a:alphaModFix/>
          </a:blip>
          <a:srcRect b="0" l="0" r="0" t="0"/>
          <a:stretch/>
        </p:blipFill>
        <p:spPr>
          <a:xfrm>
            <a:off x="3602038" y="1881188"/>
            <a:ext cx="1617662" cy="1116012"/>
          </a:xfrm>
          <a:prstGeom prst="rect">
            <a:avLst/>
          </a:prstGeom>
          <a:noFill/>
          <a:ln>
            <a:noFill/>
          </a:ln>
        </p:spPr>
      </p:pic>
      <p:pic>
        <p:nvPicPr>
          <p:cNvPr id="1012" name="Google Shape;1012;p84"/>
          <p:cNvPicPr preferRelativeResize="0"/>
          <p:nvPr/>
        </p:nvPicPr>
        <p:blipFill rotWithShape="1">
          <a:blip r:embed="rId4">
            <a:alphaModFix/>
          </a:blip>
          <a:srcRect b="0" l="0" r="0" t="0"/>
          <a:stretch/>
        </p:blipFill>
        <p:spPr>
          <a:xfrm>
            <a:off x="4032250" y="2960688"/>
            <a:ext cx="2268538" cy="1116012"/>
          </a:xfrm>
          <a:prstGeom prst="rect">
            <a:avLst/>
          </a:prstGeom>
          <a:noFill/>
          <a:ln>
            <a:noFill/>
          </a:ln>
        </p:spPr>
      </p:pic>
      <p:pic>
        <p:nvPicPr>
          <p:cNvPr id="1013" name="Google Shape;1013;p84"/>
          <p:cNvPicPr preferRelativeResize="0"/>
          <p:nvPr/>
        </p:nvPicPr>
        <p:blipFill rotWithShape="1">
          <a:blip r:embed="rId5">
            <a:alphaModFix/>
          </a:blip>
          <a:srcRect b="0" l="0" r="0" t="0"/>
          <a:stretch/>
        </p:blipFill>
        <p:spPr>
          <a:xfrm>
            <a:off x="5616575" y="4041775"/>
            <a:ext cx="2268538" cy="1116013"/>
          </a:xfrm>
          <a:prstGeom prst="rect">
            <a:avLst/>
          </a:prstGeom>
          <a:noFill/>
          <a:ln>
            <a:noFill/>
          </a:ln>
        </p:spPr>
      </p:pic>
      <p:pic>
        <p:nvPicPr>
          <p:cNvPr id="1014" name="Google Shape;1014;p84"/>
          <p:cNvPicPr preferRelativeResize="0"/>
          <p:nvPr/>
        </p:nvPicPr>
        <p:blipFill rotWithShape="1">
          <a:blip r:embed="rId6">
            <a:alphaModFix/>
          </a:blip>
          <a:srcRect b="0" l="0" r="0" t="0"/>
          <a:stretch/>
        </p:blipFill>
        <p:spPr>
          <a:xfrm>
            <a:off x="2536825" y="5192713"/>
            <a:ext cx="2322513" cy="1116012"/>
          </a:xfrm>
          <a:prstGeom prst="rect">
            <a:avLst/>
          </a:prstGeom>
          <a:noFill/>
          <a:ln>
            <a:noFill/>
          </a:ln>
        </p:spPr>
      </p:pic>
      <p:sp>
        <p:nvSpPr>
          <p:cNvPr id="1015" name="Google Shape;1015;p8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1021" name="Google Shape;1021;p85"/>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1022" name="Google Shape;1022;p8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023" name="Google Shape;1023;p8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030" name="Google Shape;1030;p8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Maximin Decision Rule</a:t>
            </a:r>
            <a:endParaRPr/>
          </a:p>
        </p:txBody>
      </p:sp>
      <p:sp>
        <p:nvSpPr>
          <p:cNvPr id="1031" name="Google Shape;1031;p86"/>
          <p:cNvSpPr/>
          <p:nvPr/>
        </p:nvSpPr>
        <p:spPr>
          <a:xfrm>
            <a:off x="684213" y="2060575"/>
            <a:ext cx="8229600" cy="44116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In order to determine a Bayes decision rule, we have to know the joint function </a:t>
            </a:r>
            <a:r>
              <a:rPr b="0" i="1" lang="en-US" sz="3000" u="none" cap="none" strike="noStrike">
                <a:solidFill>
                  <a:schemeClr val="dk1"/>
                </a:solidFill>
                <a:latin typeface="Arial"/>
                <a:ea typeface="Arial"/>
                <a:cs typeface="Arial"/>
                <a:sym typeface="Arial"/>
              </a:rPr>
              <a:t>f(t, d) </a:t>
            </a:r>
            <a:r>
              <a:rPr b="0" i="0" lang="en-US" sz="3000" u="none" cap="none" strike="noStrike">
                <a:solidFill>
                  <a:schemeClr val="dk1"/>
                </a:solidFill>
                <a:latin typeface="Arial"/>
                <a:ea typeface="Arial"/>
                <a:cs typeface="Arial"/>
                <a:sym typeface="Arial"/>
              </a:rPr>
              <a:t>or at least </a:t>
            </a:r>
            <a:r>
              <a:rPr b="0" i="1" lang="en-US" sz="3000" u="none" cap="none" strike="noStrike">
                <a:solidFill>
                  <a:schemeClr val="dk1"/>
                </a:solidFill>
                <a:latin typeface="Arial"/>
                <a:ea typeface="Arial"/>
                <a:cs typeface="Arial"/>
                <a:sym typeface="Arial"/>
              </a:rPr>
              <a:t>f(d | 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To determine </a:t>
            </a:r>
            <a:r>
              <a:rPr b="0" i="1" lang="en-US" sz="3000" u="none" cap="none" strike="noStrike">
                <a:solidFill>
                  <a:schemeClr val="dk1"/>
                </a:solidFill>
                <a:latin typeface="Arial"/>
                <a:ea typeface="Arial"/>
                <a:cs typeface="Arial"/>
                <a:sym typeface="Arial"/>
              </a:rPr>
              <a:t>f(t, d) </a:t>
            </a:r>
            <a:r>
              <a:rPr b="0" i="0" lang="en-US" sz="3000" u="none" cap="none" strike="noStrike">
                <a:solidFill>
                  <a:schemeClr val="dk1"/>
                </a:solidFill>
                <a:latin typeface="Arial"/>
                <a:ea typeface="Arial"/>
                <a:cs typeface="Arial"/>
                <a:sym typeface="Arial"/>
              </a:rPr>
              <a:t>from</a:t>
            </a:r>
            <a:r>
              <a:rPr b="0" i="1" lang="en-US" sz="3000" u="none" cap="none" strike="noStrike">
                <a:solidFill>
                  <a:schemeClr val="dk1"/>
                </a:solidFill>
                <a:latin typeface="Arial"/>
                <a:ea typeface="Arial"/>
                <a:cs typeface="Arial"/>
                <a:sym typeface="Arial"/>
              </a:rPr>
              <a:t> f(d | t)</a:t>
            </a:r>
            <a:r>
              <a:rPr b="0" i="0" lang="en-US" sz="3000" u="none" cap="none" strike="noStrike">
                <a:solidFill>
                  <a:schemeClr val="dk1"/>
                </a:solidFill>
                <a:latin typeface="Arial"/>
                <a:ea typeface="Arial"/>
                <a:cs typeface="Arial"/>
                <a:sym typeface="Arial"/>
              </a:rPr>
              <a:t>, we must also know the prior probability function </a:t>
            </a:r>
            <a:r>
              <a:rPr b="0" i="1" lang="en-US" sz="3000" u="none" cap="none" strike="noStrike">
                <a:solidFill>
                  <a:schemeClr val="dk1"/>
                </a:solidFill>
                <a:latin typeface="Arial"/>
                <a:ea typeface="Arial"/>
                <a:cs typeface="Arial"/>
                <a:sym typeface="Arial"/>
              </a:rPr>
              <a:t>P(t)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Bayes decision is not appropriate for the situation can not get or assume the prior probability function</a:t>
            </a:r>
            <a:endParaRPr b="0" i="0" sz="1400" u="none" cap="none" strike="noStrike">
              <a:solidFill>
                <a:srgbClr val="000000"/>
              </a:solidFill>
              <a:latin typeface="Arial"/>
              <a:ea typeface="Arial"/>
              <a:cs typeface="Arial"/>
              <a:sym typeface="Arial"/>
            </a:endParaRPr>
          </a:p>
        </p:txBody>
      </p:sp>
      <p:sp>
        <p:nvSpPr>
          <p:cNvPr id="1032" name="Google Shape;1032;p8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33" name="Google Shape;1033;p86"/>
          <p:cNvPicPr preferRelativeResize="0"/>
          <p:nvPr/>
        </p:nvPicPr>
        <p:blipFill rotWithShape="1">
          <a:blip r:embed="rId3">
            <a:alphaModFix/>
          </a:blip>
          <a:srcRect b="0" l="0" r="43589" t="0"/>
          <a:stretch/>
        </p:blipFill>
        <p:spPr>
          <a:xfrm>
            <a:off x="5062217" y="5411203"/>
            <a:ext cx="2141223" cy="633565"/>
          </a:xfrm>
          <a:prstGeom prst="rect">
            <a:avLst/>
          </a:prstGeom>
          <a:noFill/>
          <a:ln>
            <a:noFill/>
          </a:ln>
        </p:spPr>
      </p:pic>
      <p:pic>
        <p:nvPicPr>
          <p:cNvPr id="1034" name="Google Shape;1034;p86"/>
          <p:cNvPicPr preferRelativeResize="0"/>
          <p:nvPr/>
        </p:nvPicPr>
        <p:blipFill rotWithShape="1">
          <a:blip r:embed="rId4">
            <a:alphaModFix/>
          </a:blip>
          <a:srcRect b="0" l="0" r="0" t="0"/>
          <a:stretch/>
        </p:blipFill>
        <p:spPr>
          <a:xfrm>
            <a:off x="5062217" y="5998901"/>
            <a:ext cx="3851596" cy="66787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8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Maximin Decision Rule</a:t>
            </a:r>
            <a:endParaRPr/>
          </a:p>
        </p:txBody>
      </p:sp>
      <p:sp>
        <p:nvSpPr>
          <p:cNvPr id="1041" name="Google Shape;1041;p87"/>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Define the conditional expected economic gain:</a:t>
            </a:r>
            <a:endParaRPr/>
          </a:p>
          <a:p>
            <a:pPr indent="0" lvl="0" marL="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A decision rule </a:t>
            </a:r>
            <a:r>
              <a:rPr i="1" lang="en-US"/>
              <a:t>f </a:t>
            </a:r>
            <a:r>
              <a:rPr lang="en-US"/>
              <a:t>called a maximin decision rule if and only if</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0" lvl="0" marL="0" rtl="0" algn="l">
              <a:lnSpc>
                <a:spcPct val="100000"/>
              </a:lnSpc>
              <a:spcBef>
                <a:spcPts val="600"/>
              </a:spcBef>
              <a:spcAft>
                <a:spcPts val="0"/>
              </a:spcAft>
              <a:buSzPts val="2100"/>
              <a:buFont typeface="Noto Sans Symbols"/>
              <a:buNone/>
            </a:pPr>
            <a:r>
              <a:rPr lang="en-US"/>
              <a:t>for any decision rule </a:t>
            </a:r>
            <a:r>
              <a:rPr i="1" lang="en-US"/>
              <a:t>g</a:t>
            </a:r>
            <a:endParaRPr/>
          </a:p>
          <a:p>
            <a:pPr indent="-209550" lvl="0" marL="342900" rtl="0" algn="l">
              <a:lnSpc>
                <a:spcPct val="100000"/>
              </a:lnSpc>
              <a:spcBef>
                <a:spcPts val="600"/>
              </a:spcBef>
              <a:spcAft>
                <a:spcPts val="0"/>
              </a:spcAft>
              <a:buSzPts val="2100"/>
              <a:buNone/>
            </a:pPr>
            <a:r>
              <a:t/>
            </a:r>
            <a:endParaRPr/>
          </a:p>
        </p:txBody>
      </p:sp>
      <p:sp>
        <p:nvSpPr>
          <p:cNvPr id="1042" name="Google Shape;1042;p8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1043" name="Google Shape;1043;p87"/>
          <p:cNvPicPr preferRelativeResize="0"/>
          <p:nvPr/>
        </p:nvPicPr>
        <p:blipFill rotWithShape="1">
          <a:blip r:embed="rId3">
            <a:alphaModFix/>
          </a:blip>
          <a:srcRect b="0" l="0" r="0" t="0"/>
          <a:stretch/>
        </p:blipFill>
        <p:spPr>
          <a:xfrm>
            <a:off x="133356" y="4653136"/>
            <a:ext cx="8809037" cy="971550"/>
          </a:xfrm>
          <a:prstGeom prst="rect">
            <a:avLst/>
          </a:prstGeom>
          <a:noFill/>
          <a:ln>
            <a:noFill/>
          </a:ln>
        </p:spPr>
      </p:pic>
      <p:pic>
        <p:nvPicPr>
          <p:cNvPr id="1044" name="Google Shape;1044;p87"/>
          <p:cNvPicPr preferRelativeResize="0"/>
          <p:nvPr/>
        </p:nvPicPr>
        <p:blipFill rotWithShape="1">
          <a:blip r:embed="rId4">
            <a:alphaModFix/>
          </a:blip>
          <a:srcRect b="0" l="0" r="0" t="0"/>
          <a:stretch/>
        </p:blipFill>
        <p:spPr>
          <a:xfrm>
            <a:off x="1864176" y="2668403"/>
            <a:ext cx="5869674" cy="972000"/>
          </a:xfrm>
          <a:prstGeom prst="rect">
            <a:avLst/>
          </a:prstGeom>
          <a:noFill/>
          <a:ln>
            <a:noFill/>
          </a:ln>
        </p:spPr>
      </p:pic>
      <p:sp>
        <p:nvSpPr>
          <p:cNvPr id="1045" name="Google Shape;1045;p8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46" name="Google Shape;1046;p87"/>
          <p:cNvSpPr/>
          <p:nvPr/>
        </p:nvSpPr>
        <p:spPr>
          <a:xfrm>
            <a:off x="1864176" y="975360"/>
            <a:ext cx="2138864" cy="65341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7" name="Google Shape;1047;p87"/>
          <p:cNvSpPr/>
          <p:nvPr/>
        </p:nvSpPr>
        <p:spPr>
          <a:xfrm>
            <a:off x="1932664" y="428328"/>
            <a:ext cx="3703257"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Maximum of Minimum</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Maximin Decision Rule (cont.)</a:t>
            </a:r>
            <a:endParaRPr/>
          </a:p>
        </p:txBody>
      </p:sp>
      <p:sp>
        <p:nvSpPr>
          <p:cNvPr id="1054" name="Google Shape;1054;p88"/>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a:p>
            <a:pPr indent="0" lvl="0" marL="0" rtl="0" algn="l">
              <a:lnSpc>
                <a:spcPct val="100000"/>
              </a:lnSpc>
              <a:spcBef>
                <a:spcPts val="600"/>
              </a:spcBef>
              <a:spcAft>
                <a:spcPts val="0"/>
              </a:spcAft>
              <a:buSzPts val="2100"/>
              <a:buNone/>
            </a:pPr>
            <a:r>
              <a:t/>
            </a:r>
            <a:endParaRPr/>
          </a:p>
          <a:p>
            <a:pPr indent="-342900" lvl="0" marL="342900" rtl="0" algn="l">
              <a:lnSpc>
                <a:spcPct val="150000"/>
              </a:lnSpc>
              <a:spcBef>
                <a:spcPts val="600"/>
              </a:spcBef>
              <a:spcAft>
                <a:spcPts val="0"/>
              </a:spcAft>
              <a:buSzPts val="2100"/>
              <a:buChar char="●"/>
            </a:pPr>
            <a:r>
              <a:rPr lang="en-US"/>
              <a:t>Hence                    and              , suppose that                                      , and choose</a:t>
            </a:r>
            <a:endParaRPr/>
          </a:p>
          <a:p>
            <a:pPr indent="0" lvl="0" marL="0" rtl="0" algn="l">
              <a:lnSpc>
                <a:spcPct val="150000"/>
              </a:lnSpc>
              <a:spcBef>
                <a:spcPts val="600"/>
              </a:spcBef>
              <a:spcAft>
                <a:spcPts val="0"/>
              </a:spcAft>
              <a:buSzPts val="2100"/>
              <a:buNone/>
            </a:pPr>
            <a:r>
              <a:rPr lang="en-US"/>
              <a:t>                                 </a:t>
            </a:r>
            <a:endParaRPr/>
          </a:p>
          <a:p>
            <a:pPr indent="0" lvl="0" marL="0" rtl="0" algn="l">
              <a:lnSpc>
                <a:spcPct val="100000"/>
              </a:lnSpc>
              <a:spcBef>
                <a:spcPts val="600"/>
              </a:spcBef>
              <a:spcAft>
                <a:spcPts val="0"/>
              </a:spcAft>
              <a:buSzPts val="2100"/>
              <a:buNone/>
            </a:pPr>
            <a:r>
              <a:t/>
            </a:r>
            <a:endParaRPr i="1"/>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p:txBody>
      </p:sp>
      <p:sp>
        <p:nvSpPr>
          <p:cNvPr id="1055" name="Google Shape;1055;p8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1056" name="Google Shape;1056;p88"/>
          <p:cNvPicPr preferRelativeResize="0"/>
          <p:nvPr/>
        </p:nvPicPr>
        <p:blipFill rotWithShape="1">
          <a:blip r:embed="rId3">
            <a:alphaModFix/>
          </a:blip>
          <a:srcRect b="0" l="0" r="0" t="0"/>
          <a:stretch/>
        </p:blipFill>
        <p:spPr>
          <a:xfrm>
            <a:off x="159544" y="2097410"/>
            <a:ext cx="8809037" cy="971550"/>
          </a:xfrm>
          <a:prstGeom prst="rect">
            <a:avLst/>
          </a:prstGeom>
          <a:noFill/>
          <a:ln>
            <a:noFill/>
          </a:ln>
        </p:spPr>
      </p:pic>
      <p:pic>
        <p:nvPicPr>
          <p:cNvPr id="1057" name="Google Shape;1057;p88"/>
          <p:cNvPicPr preferRelativeResize="0"/>
          <p:nvPr/>
        </p:nvPicPr>
        <p:blipFill rotWithShape="1">
          <a:blip r:embed="rId4">
            <a:alphaModFix/>
          </a:blip>
          <a:srcRect b="0" l="0" r="0" t="0"/>
          <a:stretch/>
        </p:blipFill>
        <p:spPr>
          <a:xfrm>
            <a:off x="2339752" y="3105072"/>
            <a:ext cx="1856301" cy="972000"/>
          </a:xfrm>
          <a:prstGeom prst="rect">
            <a:avLst/>
          </a:prstGeom>
          <a:noFill/>
          <a:ln>
            <a:noFill/>
          </a:ln>
        </p:spPr>
      </p:pic>
      <p:pic>
        <p:nvPicPr>
          <p:cNvPr id="1058" name="Google Shape;1058;p88"/>
          <p:cNvPicPr preferRelativeResize="0"/>
          <p:nvPr/>
        </p:nvPicPr>
        <p:blipFill rotWithShape="1">
          <a:blip r:embed="rId5">
            <a:alphaModFix/>
          </a:blip>
          <a:srcRect b="0" l="0" r="0" t="0"/>
          <a:stretch/>
        </p:blipFill>
        <p:spPr>
          <a:xfrm>
            <a:off x="5072874" y="3393040"/>
            <a:ext cx="1371334" cy="396000"/>
          </a:xfrm>
          <a:prstGeom prst="rect">
            <a:avLst/>
          </a:prstGeom>
          <a:noFill/>
          <a:ln>
            <a:noFill/>
          </a:ln>
        </p:spPr>
      </p:pic>
      <p:grpSp>
        <p:nvGrpSpPr>
          <p:cNvPr id="1059" name="Google Shape;1059;p88"/>
          <p:cNvGrpSpPr/>
          <p:nvPr/>
        </p:nvGrpSpPr>
        <p:grpSpPr>
          <a:xfrm>
            <a:off x="2679786" y="4725144"/>
            <a:ext cx="3453864" cy="681165"/>
            <a:chOff x="2567071" y="4571314"/>
            <a:chExt cx="3453864" cy="681165"/>
          </a:xfrm>
        </p:grpSpPr>
        <p:pic>
          <p:nvPicPr>
            <p:cNvPr id="1060" name="Google Shape;1060;p88"/>
            <p:cNvPicPr preferRelativeResize="0"/>
            <p:nvPr/>
          </p:nvPicPr>
          <p:blipFill rotWithShape="1">
            <a:blip r:embed="rId6">
              <a:alphaModFix/>
            </a:blip>
            <a:srcRect b="0" l="0" r="0" t="0"/>
            <a:stretch/>
          </p:blipFill>
          <p:spPr>
            <a:xfrm>
              <a:off x="2920506" y="4820479"/>
              <a:ext cx="3093120" cy="432000"/>
            </a:xfrm>
            <a:prstGeom prst="rect">
              <a:avLst/>
            </a:prstGeom>
            <a:noFill/>
            <a:ln>
              <a:noFill/>
            </a:ln>
          </p:spPr>
        </p:pic>
        <p:pic>
          <p:nvPicPr>
            <p:cNvPr id="1061" name="Google Shape;1061;p88"/>
            <p:cNvPicPr preferRelativeResize="0"/>
            <p:nvPr/>
          </p:nvPicPr>
          <p:blipFill rotWithShape="1">
            <a:blip r:embed="rId7">
              <a:alphaModFix/>
            </a:blip>
            <a:srcRect b="0" l="0" r="0" t="0"/>
            <a:stretch/>
          </p:blipFill>
          <p:spPr>
            <a:xfrm>
              <a:off x="2567071" y="4585078"/>
              <a:ext cx="597333" cy="288000"/>
            </a:xfrm>
            <a:prstGeom prst="rect">
              <a:avLst/>
            </a:prstGeom>
            <a:noFill/>
            <a:ln>
              <a:noFill/>
            </a:ln>
          </p:spPr>
        </p:pic>
        <p:pic>
          <p:nvPicPr>
            <p:cNvPr id="1062" name="Google Shape;1062;p88"/>
            <p:cNvPicPr preferRelativeResize="0"/>
            <p:nvPr/>
          </p:nvPicPr>
          <p:blipFill rotWithShape="1">
            <a:blip r:embed="rId8">
              <a:alphaModFix/>
            </a:blip>
            <a:srcRect b="0" l="0" r="0" t="0"/>
            <a:stretch/>
          </p:blipFill>
          <p:spPr>
            <a:xfrm>
              <a:off x="3282803" y="4573940"/>
              <a:ext cx="597333" cy="288000"/>
            </a:xfrm>
            <a:prstGeom prst="rect">
              <a:avLst/>
            </a:prstGeom>
            <a:noFill/>
            <a:ln>
              <a:noFill/>
            </a:ln>
          </p:spPr>
        </p:pic>
        <p:pic>
          <p:nvPicPr>
            <p:cNvPr id="1063" name="Google Shape;1063;p88"/>
            <p:cNvPicPr preferRelativeResize="0"/>
            <p:nvPr/>
          </p:nvPicPr>
          <p:blipFill rotWithShape="1">
            <a:blip r:embed="rId9">
              <a:alphaModFix/>
            </a:blip>
            <a:srcRect b="0" l="0" r="0" t="0"/>
            <a:stretch/>
          </p:blipFill>
          <p:spPr>
            <a:xfrm>
              <a:off x="4349435" y="4589545"/>
              <a:ext cx="576000" cy="288000"/>
            </a:xfrm>
            <a:prstGeom prst="rect">
              <a:avLst/>
            </a:prstGeom>
            <a:noFill/>
            <a:ln>
              <a:noFill/>
            </a:ln>
          </p:spPr>
        </p:pic>
        <p:pic>
          <p:nvPicPr>
            <p:cNvPr id="1064" name="Google Shape;1064;p88"/>
            <p:cNvPicPr preferRelativeResize="0"/>
            <p:nvPr/>
          </p:nvPicPr>
          <p:blipFill rotWithShape="1">
            <a:blip r:embed="rId10">
              <a:alphaModFix/>
            </a:blip>
            <a:srcRect b="0" l="0" r="0" t="0"/>
            <a:stretch/>
          </p:blipFill>
          <p:spPr>
            <a:xfrm>
              <a:off x="5375601" y="4571314"/>
              <a:ext cx="645334" cy="288000"/>
            </a:xfrm>
            <a:prstGeom prst="rect">
              <a:avLst/>
            </a:prstGeom>
            <a:noFill/>
            <a:ln>
              <a:noFill/>
            </a:ln>
          </p:spPr>
        </p:pic>
      </p:grpSp>
      <p:pic>
        <p:nvPicPr>
          <p:cNvPr id="1065" name="Google Shape;1065;p88"/>
          <p:cNvPicPr preferRelativeResize="0"/>
          <p:nvPr/>
        </p:nvPicPr>
        <p:blipFill rotWithShape="1">
          <a:blip r:embed="rId11">
            <a:alphaModFix/>
          </a:blip>
          <a:srcRect b="0" l="0" r="0" t="0"/>
          <a:stretch/>
        </p:blipFill>
        <p:spPr>
          <a:xfrm>
            <a:off x="1895642" y="4049231"/>
            <a:ext cx="3915341" cy="576000"/>
          </a:xfrm>
          <a:prstGeom prst="rect">
            <a:avLst/>
          </a:prstGeom>
          <a:noFill/>
          <a:ln>
            <a:noFill/>
          </a:ln>
        </p:spPr>
      </p:pic>
      <p:sp>
        <p:nvSpPr>
          <p:cNvPr id="1066" name="Google Shape;1066;p88"/>
          <p:cNvSpPr/>
          <p:nvPr/>
        </p:nvSpPr>
        <p:spPr>
          <a:xfrm>
            <a:off x="2607777" y="4033041"/>
            <a:ext cx="144017" cy="271083"/>
          </a:xfrm>
          <a:prstGeom prst="rect">
            <a:avLst/>
          </a:prstGeom>
          <a:noFill/>
          <a:ln cap="flat" cmpd="sng" w="2857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067" name="Google Shape;1067;p88"/>
          <p:cNvGrpSpPr/>
          <p:nvPr/>
        </p:nvGrpSpPr>
        <p:grpSpPr>
          <a:xfrm>
            <a:off x="1628556" y="5514382"/>
            <a:ext cx="5773582" cy="1337804"/>
            <a:chOff x="1628556" y="5514382"/>
            <a:chExt cx="5773582" cy="1337804"/>
          </a:xfrm>
        </p:grpSpPr>
        <p:pic>
          <p:nvPicPr>
            <p:cNvPr id="1068" name="Google Shape;1068;p88"/>
            <p:cNvPicPr preferRelativeResize="0"/>
            <p:nvPr/>
          </p:nvPicPr>
          <p:blipFill rotWithShape="1">
            <a:blip r:embed="rId12">
              <a:alphaModFix/>
            </a:blip>
            <a:srcRect b="0" l="0" r="0" t="0"/>
            <a:stretch/>
          </p:blipFill>
          <p:spPr>
            <a:xfrm>
              <a:off x="1725986" y="5514382"/>
              <a:ext cx="5676152" cy="648000"/>
            </a:xfrm>
            <a:prstGeom prst="rect">
              <a:avLst/>
            </a:prstGeom>
            <a:noFill/>
            <a:ln>
              <a:noFill/>
            </a:ln>
          </p:spPr>
        </p:pic>
        <p:sp>
          <p:nvSpPr>
            <p:cNvPr id="1069" name="Google Shape;1069;p88"/>
            <p:cNvSpPr txBox="1"/>
            <p:nvPr/>
          </p:nvSpPr>
          <p:spPr>
            <a:xfrm>
              <a:off x="1628556" y="6205855"/>
              <a:ext cx="26997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for any decision rule </a:t>
              </a:r>
              <a:r>
                <a:rPr b="0" i="1" lang="en-US" sz="1800" u="none" cap="none" strike="noStrike">
                  <a:solidFill>
                    <a:schemeClr val="dk1"/>
                  </a:solidFill>
                  <a:latin typeface="Arial"/>
                  <a:ea typeface="Arial"/>
                  <a:cs typeface="Arial"/>
                  <a:sym typeface="Arial"/>
                </a:rPr>
                <a:t>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070" name="Google Shape;1070;p8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Maximin Decision Rule (cont.)</a:t>
            </a:r>
            <a:endParaRPr/>
          </a:p>
        </p:txBody>
      </p:sp>
      <p:sp>
        <p:nvSpPr>
          <p:cNvPr id="1077" name="Google Shape;1077;p89"/>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If economic gain matrix is identity matrix</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p:txBody>
      </p:sp>
      <p:sp>
        <p:nvSpPr>
          <p:cNvPr id="1078" name="Google Shape;1078;p8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1079" name="Google Shape;1079;p89"/>
          <p:cNvPicPr preferRelativeResize="0"/>
          <p:nvPr/>
        </p:nvPicPr>
        <p:blipFill rotWithShape="1">
          <a:blip r:embed="rId3">
            <a:alphaModFix/>
          </a:blip>
          <a:srcRect b="0" l="0" r="0" t="0"/>
          <a:stretch/>
        </p:blipFill>
        <p:spPr>
          <a:xfrm>
            <a:off x="2267744" y="3753144"/>
            <a:ext cx="3616962" cy="972000"/>
          </a:xfrm>
          <a:prstGeom prst="rect">
            <a:avLst/>
          </a:prstGeom>
          <a:noFill/>
          <a:ln>
            <a:noFill/>
          </a:ln>
        </p:spPr>
      </p:pic>
      <p:pic>
        <p:nvPicPr>
          <p:cNvPr id="1080" name="Google Shape;1080;p89"/>
          <p:cNvPicPr preferRelativeResize="0"/>
          <p:nvPr/>
        </p:nvPicPr>
        <p:blipFill rotWithShape="1">
          <a:blip r:embed="rId4">
            <a:alphaModFix/>
          </a:blip>
          <a:srcRect b="0" l="0" r="0" t="0"/>
          <a:stretch/>
        </p:blipFill>
        <p:spPr>
          <a:xfrm>
            <a:off x="684213" y="2649516"/>
            <a:ext cx="6956651" cy="1152000"/>
          </a:xfrm>
          <a:prstGeom prst="rect">
            <a:avLst/>
          </a:prstGeom>
          <a:noFill/>
          <a:ln>
            <a:noFill/>
          </a:ln>
        </p:spPr>
      </p:pic>
      <p:sp>
        <p:nvSpPr>
          <p:cNvPr id="1081" name="Google Shape;1081;p8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a:t>
            </a:r>
            <a:endParaRPr/>
          </a:p>
        </p:txBody>
      </p:sp>
      <p:sp>
        <p:nvSpPr>
          <p:cNvPr id="1088" name="Google Shape;1088;p90"/>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960"/>
              <a:buChar char="●"/>
            </a:pPr>
            <a:r>
              <a:rPr lang="en-US" sz="2800"/>
              <a:t>Consider the case where there are two categories </a:t>
            </a:r>
            <a:r>
              <a:rPr i="1" lang="en-US" sz="2800"/>
              <a:t>c</a:t>
            </a:r>
            <a:r>
              <a:rPr baseline="30000" i="1" lang="en-US" sz="2800"/>
              <a:t>1</a:t>
            </a:r>
            <a:r>
              <a:rPr lang="en-US" sz="2800"/>
              <a:t> and </a:t>
            </a:r>
            <a:r>
              <a:rPr i="1" lang="en-US" sz="2800"/>
              <a:t>c</a:t>
            </a:r>
            <a:r>
              <a:rPr baseline="30000" i="1" lang="en-US" sz="2800"/>
              <a:t>2</a:t>
            </a:r>
            <a:r>
              <a:rPr lang="en-US" sz="2800"/>
              <a:t>; three possible measurements </a:t>
            </a:r>
            <a:r>
              <a:rPr i="1" lang="en-US" sz="2800"/>
              <a:t>d</a:t>
            </a:r>
            <a:r>
              <a:rPr baseline="30000" i="1" lang="en-US" sz="2800"/>
              <a:t>1</a:t>
            </a:r>
            <a:r>
              <a:rPr lang="en-US" sz="2800"/>
              <a:t>, </a:t>
            </a:r>
            <a:r>
              <a:rPr i="1" lang="en-US" sz="2800"/>
              <a:t>d</a:t>
            </a:r>
            <a:r>
              <a:rPr baseline="30000" i="1" lang="en-US" sz="2800"/>
              <a:t>2</a:t>
            </a:r>
            <a:r>
              <a:rPr lang="en-US" sz="2800"/>
              <a:t>, and </a:t>
            </a:r>
            <a:r>
              <a:rPr i="1" lang="en-US" sz="2800"/>
              <a:t>d</a:t>
            </a:r>
            <a:r>
              <a:rPr baseline="30000" i="1" lang="en-US" sz="2800"/>
              <a:t>3</a:t>
            </a:r>
            <a:r>
              <a:rPr lang="en-US" sz="2800"/>
              <a:t>; economic gain matrix is identity matrix, and a conditional probability function </a:t>
            </a:r>
            <a:r>
              <a:rPr i="1" lang="en-US" sz="2800"/>
              <a:t>f(d | c)</a:t>
            </a:r>
            <a:r>
              <a:rPr lang="en-US" sz="2800"/>
              <a:t> given by</a:t>
            </a:r>
            <a:endParaRPr/>
          </a:p>
          <a:p>
            <a:pPr indent="-218440" lvl="0" marL="342900" rtl="0" algn="l">
              <a:lnSpc>
                <a:spcPct val="100000"/>
              </a:lnSpc>
              <a:spcBef>
                <a:spcPts val="560"/>
              </a:spcBef>
              <a:spcAft>
                <a:spcPts val="0"/>
              </a:spcAft>
              <a:buSzPts val="1960"/>
              <a:buNone/>
            </a:pPr>
            <a:r>
              <a:t/>
            </a:r>
            <a:endParaRPr sz="2800"/>
          </a:p>
          <a:p>
            <a:pPr indent="-218440" lvl="0" marL="342900" rtl="0" algn="l">
              <a:lnSpc>
                <a:spcPct val="100000"/>
              </a:lnSpc>
              <a:spcBef>
                <a:spcPts val="560"/>
              </a:spcBef>
              <a:spcAft>
                <a:spcPts val="0"/>
              </a:spcAft>
              <a:buSzPts val="1960"/>
              <a:buNone/>
            </a:pPr>
            <a:r>
              <a:t/>
            </a:r>
            <a:endParaRPr sz="2800"/>
          </a:p>
          <a:p>
            <a:pPr indent="-218440" lvl="0" marL="342900" rtl="0" algn="l">
              <a:lnSpc>
                <a:spcPct val="100000"/>
              </a:lnSpc>
              <a:spcBef>
                <a:spcPts val="560"/>
              </a:spcBef>
              <a:spcAft>
                <a:spcPts val="0"/>
              </a:spcAft>
              <a:buSzPts val="1960"/>
              <a:buNone/>
            </a:pPr>
            <a:r>
              <a:t/>
            </a:r>
            <a:endParaRPr sz="2800"/>
          </a:p>
        </p:txBody>
      </p:sp>
      <p:sp>
        <p:nvSpPr>
          <p:cNvPr id="1089" name="Google Shape;1089;p9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1090" name="Google Shape;1090;p90"/>
          <p:cNvPicPr preferRelativeResize="0"/>
          <p:nvPr/>
        </p:nvPicPr>
        <p:blipFill rotWithShape="1">
          <a:blip r:embed="rId3">
            <a:alphaModFix/>
          </a:blip>
          <a:srcRect b="0" l="0" r="0" t="0"/>
          <a:stretch/>
        </p:blipFill>
        <p:spPr>
          <a:xfrm>
            <a:off x="3096821" y="4581128"/>
            <a:ext cx="3260099" cy="1080000"/>
          </a:xfrm>
          <a:prstGeom prst="rect">
            <a:avLst/>
          </a:prstGeom>
          <a:noFill/>
          <a:ln>
            <a:noFill/>
          </a:ln>
        </p:spPr>
      </p:pic>
      <p:sp>
        <p:nvSpPr>
          <p:cNvPr id="1091" name="Google Shape;1091;p9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098" name="Google Shape;1098;p9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 (cont.)</a:t>
            </a:r>
            <a:endParaRPr/>
          </a:p>
        </p:txBody>
      </p:sp>
      <p:grpSp>
        <p:nvGrpSpPr>
          <p:cNvPr id="1099" name="Google Shape;1099;p91"/>
          <p:cNvGrpSpPr/>
          <p:nvPr/>
        </p:nvGrpSpPr>
        <p:grpSpPr>
          <a:xfrm>
            <a:off x="107950" y="1916113"/>
            <a:ext cx="6978630" cy="3673127"/>
            <a:chOff x="107950" y="1916113"/>
            <a:chExt cx="8208963" cy="4321175"/>
          </a:xfrm>
        </p:grpSpPr>
        <p:pic>
          <p:nvPicPr>
            <p:cNvPr id="1100" name="Google Shape;1100;p91"/>
            <p:cNvPicPr preferRelativeResize="0"/>
            <p:nvPr/>
          </p:nvPicPr>
          <p:blipFill rotWithShape="1">
            <a:blip r:embed="rId3">
              <a:alphaModFix/>
            </a:blip>
            <a:srcRect b="0" l="0" r="0" t="0"/>
            <a:stretch/>
          </p:blipFill>
          <p:spPr>
            <a:xfrm>
              <a:off x="2339975" y="1916113"/>
              <a:ext cx="5673725" cy="936625"/>
            </a:xfrm>
            <a:prstGeom prst="rect">
              <a:avLst/>
            </a:prstGeom>
            <a:noFill/>
            <a:ln>
              <a:noFill/>
            </a:ln>
          </p:spPr>
        </p:pic>
        <p:pic>
          <p:nvPicPr>
            <p:cNvPr id="1101" name="Google Shape;1101;p91"/>
            <p:cNvPicPr preferRelativeResize="0"/>
            <p:nvPr/>
          </p:nvPicPr>
          <p:blipFill rotWithShape="1">
            <a:blip r:embed="rId4">
              <a:alphaModFix/>
            </a:blip>
            <a:srcRect b="0" l="0" r="0" t="0"/>
            <a:stretch/>
          </p:blipFill>
          <p:spPr>
            <a:xfrm>
              <a:off x="1908175" y="2997200"/>
              <a:ext cx="5770563" cy="3240088"/>
            </a:xfrm>
            <a:prstGeom prst="rect">
              <a:avLst/>
            </a:prstGeom>
            <a:noFill/>
            <a:ln>
              <a:noFill/>
            </a:ln>
          </p:spPr>
        </p:pic>
        <p:pic>
          <p:nvPicPr>
            <p:cNvPr id="1102" name="Google Shape;1102;p91"/>
            <p:cNvPicPr preferRelativeResize="0"/>
            <p:nvPr/>
          </p:nvPicPr>
          <p:blipFill rotWithShape="1">
            <a:blip r:embed="rId5">
              <a:alphaModFix/>
            </a:blip>
            <a:srcRect b="0" l="0" r="0" t="0"/>
            <a:stretch/>
          </p:blipFill>
          <p:spPr>
            <a:xfrm>
              <a:off x="107950" y="2997200"/>
              <a:ext cx="1803400" cy="3240088"/>
            </a:xfrm>
            <a:prstGeom prst="rect">
              <a:avLst/>
            </a:prstGeom>
            <a:noFill/>
            <a:ln>
              <a:noFill/>
            </a:ln>
          </p:spPr>
        </p:pic>
        <p:pic>
          <p:nvPicPr>
            <p:cNvPr id="1103" name="Google Shape;1103;p91"/>
            <p:cNvPicPr preferRelativeResize="0"/>
            <p:nvPr/>
          </p:nvPicPr>
          <p:blipFill rotWithShape="1">
            <a:blip r:embed="rId6">
              <a:alphaModFix/>
            </a:blip>
            <a:srcRect b="0" l="0" r="0" t="0"/>
            <a:stretch/>
          </p:blipFill>
          <p:spPr>
            <a:xfrm>
              <a:off x="7947025" y="2997200"/>
              <a:ext cx="369888" cy="3240088"/>
            </a:xfrm>
            <a:prstGeom prst="rect">
              <a:avLst/>
            </a:prstGeom>
            <a:noFill/>
            <a:ln>
              <a:noFill/>
            </a:ln>
          </p:spPr>
        </p:pic>
      </p:grpSp>
      <p:pic>
        <p:nvPicPr>
          <p:cNvPr id="1104" name="Google Shape;1104;p91"/>
          <p:cNvPicPr preferRelativeResize="0"/>
          <p:nvPr/>
        </p:nvPicPr>
        <p:blipFill rotWithShape="1">
          <a:blip r:embed="rId7">
            <a:alphaModFix/>
          </a:blip>
          <a:srcRect b="0" l="0" r="0" t="0"/>
          <a:stretch/>
        </p:blipFill>
        <p:spPr>
          <a:xfrm>
            <a:off x="4753769" y="62811"/>
            <a:ext cx="2516188" cy="833437"/>
          </a:xfrm>
          <a:prstGeom prst="rect">
            <a:avLst/>
          </a:prstGeom>
          <a:noFill/>
          <a:ln>
            <a:noFill/>
          </a:ln>
        </p:spPr>
      </p:pic>
      <p:sp>
        <p:nvSpPr>
          <p:cNvPr id="1105" name="Google Shape;1105;p91"/>
          <p:cNvSpPr/>
          <p:nvPr/>
        </p:nvSpPr>
        <p:spPr>
          <a:xfrm>
            <a:off x="1475657" y="4221088"/>
            <a:ext cx="5296473" cy="360040"/>
          </a:xfrm>
          <a:prstGeom prst="rect">
            <a:avLst/>
          </a:prstGeom>
          <a:noFill/>
          <a:ln cap="flat" cmpd="sng" w="38100">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6" name="Google Shape;1106;p91"/>
          <p:cNvSpPr/>
          <p:nvPr/>
        </p:nvSpPr>
        <p:spPr>
          <a:xfrm>
            <a:off x="1480221" y="4856894"/>
            <a:ext cx="5296473" cy="360040"/>
          </a:xfrm>
          <a:prstGeom prst="rect">
            <a:avLst/>
          </a:prstGeom>
          <a:noFill/>
          <a:ln cap="flat" cmpd="sng" w="38100">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7" name="Google Shape;1107;p91"/>
          <p:cNvSpPr/>
          <p:nvPr/>
        </p:nvSpPr>
        <p:spPr>
          <a:xfrm>
            <a:off x="6911544" y="4390583"/>
            <a:ext cx="182293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Maximin </a:t>
            </a:r>
            <a:endParaRPr b="0" i="0" sz="1400" u="none" cap="none" strike="noStrike">
              <a:solidFill>
                <a:srgbClr val="0070C0"/>
              </a:solidFill>
              <a:latin typeface="Schoolbell"/>
              <a:ea typeface="Schoolbell"/>
              <a:cs typeface="Schoolbell"/>
              <a:sym typeface="Schoolbel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Decision Rule </a:t>
            </a:r>
            <a:endParaRPr b="1" i="0" sz="1800" u="none" cap="none" strike="noStrike">
              <a:solidFill>
                <a:srgbClr val="0070C0"/>
              </a:solidFill>
              <a:latin typeface="Schoolbell"/>
              <a:ea typeface="Schoolbell"/>
              <a:cs typeface="Schoolbell"/>
              <a:sym typeface="Schoolbell"/>
            </a:endParaRPr>
          </a:p>
        </p:txBody>
      </p:sp>
      <p:pic>
        <p:nvPicPr>
          <p:cNvPr id="1108" name="Google Shape;1108;p91"/>
          <p:cNvPicPr preferRelativeResize="0"/>
          <p:nvPr/>
        </p:nvPicPr>
        <p:blipFill rotWithShape="1">
          <a:blip r:embed="rId8">
            <a:alphaModFix/>
          </a:blip>
          <a:srcRect b="0" l="0" r="0" t="0"/>
          <a:stretch/>
        </p:blipFill>
        <p:spPr>
          <a:xfrm>
            <a:off x="1639625" y="227529"/>
            <a:ext cx="2723538" cy="504000"/>
          </a:xfrm>
          <a:prstGeom prst="rect">
            <a:avLst/>
          </a:prstGeom>
          <a:noFill/>
          <a:ln>
            <a:noFill/>
          </a:ln>
        </p:spPr>
      </p:pic>
      <p:sp>
        <p:nvSpPr>
          <p:cNvPr id="1109" name="Google Shape;1109;p9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0" name="Google Shape;1110;p91"/>
          <p:cNvSpPr/>
          <p:nvPr/>
        </p:nvSpPr>
        <p:spPr>
          <a:xfrm>
            <a:off x="2005446" y="1899339"/>
            <a:ext cx="1814714" cy="2834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Measurements </a:t>
            </a:r>
            <a:endParaRPr b="0" i="0" sz="1600" u="none" cap="none" strike="noStrike">
              <a:solidFill>
                <a:schemeClr val="dk1"/>
              </a:solidFill>
              <a:latin typeface="Arial"/>
              <a:ea typeface="Arial"/>
              <a:cs typeface="Arial"/>
              <a:sym typeface="Arial"/>
            </a:endParaRPr>
          </a:p>
        </p:txBody>
      </p:sp>
      <p:sp>
        <p:nvSpPr>
          <p:cNvPr id="1111" name="Google Shape;1111;p91"/>
          <p:cNvSpPr/>
          <p:nvPr/>
        </p:nvSpPr>
        <p:spPr>
          <a:xfrm>
            <a:off x="5699760" y="2819590"/>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2" name="Google Shape;1112;p91"/>
          <p:cNvSpPr/>
          <p:nvPr/>
        </p:nvSpPr>
        <p:spPr>
          <a:xfrm>
            <a:off x="5699760" y="3172622"/>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3" name="Google Shape;1113;p91"/>
          <p:cNvSpPr/>
          <p:nvPr/>
        </p:nvSpPr>
        <p:spPr>
          <a:xfrm>
            <a:off x="5722359" y="3537854"/>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4" name="Google Shape;1114;p91"/>
          <p:cNvSpPr/>
          <p:nvPr/>
        </p:nvSpPr>
        <p:spPr>
          <a:xfrm>
            <a:off x="4250327" y="3877822"/>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5" name="Google Shape;1115;p91"/>
          <p:cNvSpPr/>
          <p:nvPr/>
        </p:nvSpPr>
        <p:spPr>
          <a:xfrm>
            <a:off x="5699760" y="4212759"/>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6" name="Google Shape;1116;p91"/>
          <p:cNvSpPr/>
          <p:nvPr/>
        </p:nvSpPr>
        <p:spPr>
          <a:xfrm>
            <a:off x="4250327" y="4564356"/>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7" name="Google Shape;1117;p91"/>
          <p:cNvSpPr/>
          <p:nvPr/>
        </p:nvSpPr>
        <p:spPr>
          <a:xfrm>
            <a:off x="4250327" y="4859123"/>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8" name="Google Shape;1118;p91"/>
          <p:cNvSpPr/>
          <p:nvPr/>
        </p:nvSpPr>
        <p:spPr>
          <a:xfrm>
            <a:off x="4250327" y="5252478"/>
            <a:ext cx="528320" cy="31800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500"/>
                                        <p:tgtEl>
                                          <p:spTgt spid="1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5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25" name="Google Shape;1125;p9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 (cont.)</a:t>
            </a:r>
            <a:endParaRPr/>
          </a:p>
        </p:txBody>
      </p:sp>
      <p:pic>
        <p:nvPicPr>
          <p:cNvPr id="1126" name="Google Shape;1126;p92"/>
          <p:cNvPicPr preferRelativeResize="0"/>
          <p:nvPr/>
        </p:nvPicPr>
        <p:blipFill rotWithShape="1">
          <a:blip r:embed="rId3">
            <a:alphaModFix/>
          </a:blip>
          <a:srcRect b="0" l="0" r="0" t="0"/>
          <a:stretch/>
        </p:blipFill>
        <p:spPr>
          <a:xfrm>
            <a:off x="971550" y="1876425"/>
            <a:ext cx="6696075" cy="4595813"/>
          </a:xfrm>
          <a:prstGeom prst="rect">
            <a:avLst/>
          </a:prstGeom>
          <a:noFill/>
          <a:ln>
            <a:noFill/>
          </a:ln>
        </p:spPr>
      </p:pic>
      <p:grpSp>
        <p:nvGrpSpPr>
          <p:cNvPr id="1127" name="Google Shape;1127;p92"/>
          <p:cNvGrpSpPr/>
          <p:nvPr/>
        </p:nvGrpSpPr>
        <p:grpSpPr>
          <a:xfrm>
            <a:off x="1521618" y="2467570"/>
            <a:ext cx="5595937" cy="1671340"/>
            <a:chOff x="1497013" y="2419648"/>
            <a:chExt cx="5595937" cy="1671340"/>
          </a:xfrm>
        </p:grpSpPr>
        <p:sp>
          <p:nvSpPr>
            <p:cNvPr id="1128" name="Google Shape;1128;p92"/>
            <p:cNvSpPr/>
            <p:nvPr/>
          </p:nvSpPr>
          <p:spPr>
            <a:xfrm>
              <a:off x="6084888" y="3716338"/>
              <a:ext cx="1008062" cy="374650"/>
            </a:xfrm>
            <a:prstGeom prst="ellipse">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29" name="Google Shape;1129;p92"/>
            <p:cNvCxnSpPr/>
            <p:nvPr/>
          </p:nvCxnSpPr>
          <p:spPr>
            <a:xfrm>
              <a:off x="1497013" y="2459038"/>
              <a:ext cx="503237" cy="576262"/>
            </a:xfrm>
            <a:prstGeom prst="straightConnector1">
              <a:avLst/>
            </a:prstGeom>
            <a:noFill/>
            <a:ln cap="flat" cmpd="sng" w="38100">
              <a:solidFill>
                <a:srgbClr val="FF0000"/>
              </a:solidFill>
              <a:prstDash val="solid"/>
              <a:round/>
              <a:headEnd len="sm" w="sm" type="none"/>
              <a:tailEnd len="sm" w="sm" type="none"/>
            </a:ln>
          </p:spPr>
        </p:cxnSp>
        <p:cxnSp>
          <p:nvCxnSpPr>
            <p:cNvPr id="1130" name="Google Shape;1130;p92"/>
            <p:cNvCxnSpPr/>
            <p:nvPr/>
          </p:nvCxnSpPr>
          <p:spPr>
            <a:xfrm>
              <a:off x="2000250" y="3046413"/>
              <a:ext cx="1530350" cy="550689"/>
            </a:xfrm>
            <a:prstGeom prst="straightConnector1">
              <a:avLst/>
            </a:prstGeom>
            <a:noFill/>
            <a:ln cap="flat" cmpd="sng" w="38100">
              <a:solidFill>
                <a:srgbClr val="FF0000"/>
              </a:solidFill>
              <a:prstDash val="solid"/>
              <a:round/>
              <a:headEnd len="sm" w="sm" type="none"/>
              <a:tailEnd len="sm" w="sm" type="none"/>
            </a:ln>
          </p:spPr>
        </p:cxnSp>
        <p:cxnSp>
          <p:nvCxnSpPr>
            <p:cNvPr id="1131" name="Google Shape;1131;p92"/>
            <p:cNvCxnSpPr/>
            <p:nvPr/>
          </p:nvCxnSpPr>
          <p:spPr>
            <a:xfrm flipH="1">
              <a:off x="3530600" y="3445670"/>
              <a:ext cx="544426" cy="151432"/>
            </a:xfrm>
            <a:prstGeom prst="straightConnector1">
              <a:avLst/>
            </a:prstGeom>
            <a:noFill/>
            <a:ln cap="flat" cmpd="sng" w="38100">
              <a:solidFill>
                <a:srgbClr val="FF0000"/>
              </a:solidFill>
              <a:prstDash val="solid"/>
              <a:round/>
              <a:headEnd len="sm" w="sm" type="none"/>
              <a:tailEnd len="sm" w="sm" type="none"/>
            </a:ln>
          </p:spPr>
        </p:cxnSp>
        <p:cxnSp>
          <p:nvCxnSpPr>
            <p:cNvPr id="1132" name="Google Shape;1132;p92"/>
            <p:cNvCxnSpPr/>
            <p:nvPr/>
          </p:nvCxnSpPr>
          <p:spPr>
            <a:xfrm flipH="1">
              <a:off x="4075026" y="2419648"/>
              <a:ext cx="1048433" cy="1026022"/>
            </a:xfrm>
            <a:prstGeom prst="straightConnector1">
              <a:avLst/>
            </a:prstGeom>
            <a:noFill/>
            <a:ln cap="flat" cmpd="sng" w="38100">
              <a:solidFill>
                <a:srgbClr val="FF0000"/>
              </a:solidFill>
              <a:prstDash val="solid"/>
              <a:round/>
              <a:headEnd len="sm" w="sm" type="none"/>
              <a:tailEnd len="sm" w="sm" type="none"/>
            </a:ln>
          </p:spPr>
        </p:cxnSp>
      </p:grpSp>
      <p:grpSp>
        <p:nvGrpSpPr>
          <p:cNvPr id="1133" name="Google Shape;1133;p92"/>
          <p:cNvGrpSpPr/>
          <p:nvPr/>
        </p:nvGrpSpPr>
        <p:grpSpPr>
          <a:xfrm>
            <a:off x="1403648" y="2852936"/>
            <a:ext cx="6263977" cy="1728192"/>
            <a:chOff x="1403648" y="2852936"/>
            <a:chExt cx="6263977" cy="1728192"/>
          </a:xfrm>
        </p:grpSpPr>
        <p:cxnSp>
          <p:nvCxnSpPr>
            <p:cNvPr id="1134" name="Google Shape;1134;p92"/>
            <p:cNvCxnSpPr/>
            <p:nvPr/>
          </p:nvCxnSpPr>
          <p:spPr>
            <a:xfrm flipH="1">
              <a:off x="1403648" y="3133874"/>
              <a:ext cx="3816424" cy="1176362"/>
            </a:xfrm>
            <a:prstGeom prst="straightConnector1">
              <a:avLst/>
            </a:prstGeom>
            <a:noFill/>
            <a:ln cap="flat" cmpd="sng" w="38100">
              <a:solidFill>
                <a:srgbClr val="0070C0"/>
              </a:solidFill>
              <a:prstDash val="solid"/>
              <a:round/>
              <a:headEnd len="sm" w="sm" type="none"/>
              <a:tailEnd len="sm" w="sm" type="none"/>
            </a:ln>
          </p:spPr>
        </p:cxnSp>
        <p:sp>
          <p:nvSpPr>
            <p:cNvPr id="1135" name="Google Shape;1135;p92"/>
            <p:cNvSpPr/>
            <p:nvPr/>
          </p:nvSpPr>
          <p:spPr>
            <a:xfrm>
              <a:off x="6072407" y="4015822"/>
              <a:ext cx="1595218" cy="565306"/>
            </a:xfrm>
            <a:prstGeom prst="rect">
              <a:avLst/>
            </a:prstGeom>
            <a:noFill/>
            <a:ln cap="flat" cmpd="sng" w="38100">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36" name="Google Shape;1136;p92"/>
            <p:cNvCxnSpPr/>
            <p:nvPr/>
          </p:nvCxnSpPr>
          <p:spPr>
            <a:xfrm rot="10800000">
              <a:off x="1475656" y="2852936"/>
              <a:ext cx="3744416" cy="1457300"/>
            </a:xfrm>
            <a:prstGeom prst="straightConnector1">
              <a:avLst/>
            </a:prstGeom>
            <a:noFill/>
            <a:ln cap="flat" cmpd="sng" w="38100">
              <a:solidFill>
                <a:srgbClr val="0070C0"/>
              </a:solidFill>
              <a:prstDash val="solid"/>
              <a:round/>
              <a:headEnd len="sm" w="sm" type="none"/>
              <a:tailEnd len="sm" w="sm" type="none"/>
            </a:ln>
          </p:spPr>
        </p:cxnSp>
      </p:grpSp>
      <p:grpSp>
        <p:nvGrpSpPr>
          <p:cNvPr id="1137" name="Google Shape;1137;p92"/>
          <p:cNvGrpSpPr/>
          <p:nvPr/>
        </p:nvGrpSpPr>
        <p:grpSpPr>
          <a:xfrm>
            <a:off x="5733455" y="1078685"/>
            <a:ext cx="3419847" cy="1800000"/>
            <a:chOff x="107950" y="1916113"/>
            <a:chExt cx="8208963" cy="4321175"/>
          </a:xfrm>
        </p:grpSpPr>
        <p:pic>
          <p:nvPicPr>
            <p:cNvPr id="1138" name="Google Shape;1138;p92"/>
            <p:cNvPicPr preferRelativeResize="0"/>
            <p:nvPr/>
          </p:nvPicPr>
          <p:blipFill rotWithShape="1">
            <a:blip r:embed="rId4">
              <a:alphaModFix/>
            </a:blip>
            <a:srcRect b="0" l="0" r="0" t="0"/>
            <a:stretch/>
          </p:blipFill>
          <p:spPr>
            <a:xfrm>
              <a:off x="2339975" y="1916113"/>
              <a:ext cx="5673725" cy="936625"/>
            </a:xfrm>
            <a:prstGeom prst="rect">
              <a:avLst/>
            </a:prstGeom>
            <a:noFill/>
            <a:ln>
              <a:noFill/>
            </a:ln>
          </p:spPr>
        </p:pic>
        <p:pic>
          <p:nvPicPr>
            <p:cNvPr id="1139" name="Google Shape;1139;p92"/>
            <p:cNvPicPr preferRelativeResize="0"/>
            <p:nvPr/>
          </p:nvPicPr>
          <p:blipFill rotWithShape="1">
            <a:blip r:embed="rId5">
              <a:alphaModFix/>
            </a:blip>
            <a:srcRect b="0" l="0" r="0" t="0"/>
            <a:stretch/>
          </p:blipFill>
          <p:spPr>
            <a:xfrm>
              <a:off x="1908175" y="2997200"/>
              <a:ext cx="5770563" cy="3240088"/>
            </a:xfrm>
            <a:prstGeom prst="rect">
              <a:avLst/>
            </a:prstGeom>
            <a:noFill/>
            <a:ln>
              <a:noFill/>
            </a:ln>
          </p:spPr>
        </p:pic>
        <p:pic>
          <p:nvPicPr>
            <p:cNvPr id="1140" name="Google Shape;1140;p92"/>
            <p:cNvPicPr preferRelativeResize="0"/>
            <p:nvPr/>
          </p:nvPicPr>
          <p:blipFill rotWithShape="1">
            <a:blip r:embed="rId6">
              <a:alphaModFix/>
            </a:blip>
            <a:srcRect b="0" l="0" r="0" t="0"/>
            <a:stretch/>
          </p:blipFill>
          <p:spPr>
            <a:xfrm>
              <a:off x="107950" y="2997200"/>
              <a:ext cx="1803400" cy="3240088"/>
            </a:xfrm>
            <a:prstGeom prst="rect">
              <a:avLst/>
            </a:prstGeom>
            <a:noFill/>
            <a:ln>
              <a:noFill/>
            </a:ln>
          </p:spPr>
        </p:pic>
        <p:pic>
          <p:nvPicPr>
            <p:cNvPr id="1141" name="Google Shape;1141;p92"/>
            <p:cNvPicPr preferRelativeResize="0"/>
            <p:nvPr/>
          </p:nvPicPr>
          <p:blipFill rotWithShape="1">
            <a:blip r:embed="rId7">
              <a:alphaModFix/>
            </a:blip>
            <a:srcRect b="0" l="0" r="0" t="0"/>
            <a:stretch/>
          </p:blipFill>
          <p:spPr>
            <a:xfrm>
              <a:off x="7947025" y="2997200"/>
              <a:ext cx="369888" cy="3240088"/>
            </a:xfrm>
            <a:prstGeom prst="rect">
              <a:avLst/>
            </a:prstGeom>
            <a:noFill/>
            <a:ln>
              <a:noFill/>
            </a:ln>
          </p:spPr>
        </p:pic>
      </p:grpSp>
      <p:grpSp>
        <p:nvGrpSpPr>
          <p:cNvPr id="1142" name="Google Shape;1142;p92"/>
          <p:cNvGrpSpPr/>
          <p:nvPr/>
        </p:nvGrpSpPr>
        <p:grpSpPr>
          <a:xfrm>
            <a:off x="6333348" y="2957854"/>
            <a:ext cx="2617049" cy="607738"/>
            <a:chOff x="6333348" y="2957854"/>
            <a:chExt cx="2617049" cy="607738"/>
          </a:xfrm>
        </p:grpSpPr>
        <p:pic>
          <p:nvPicPr>
            <p:cNvPr id="1143" name="Google Shape;1143;p92"/>
            <p:cNvPicPr preferRelativeResize="0"/>
            <p:nvPr/>
          </p:nvPicPr>
          <p:blipFill rotWithShape="1">
            <a:blip r:embed="rId8">
              <a:alphaModFix/>
            </a:blip>
            <a:srcRect b="0" l="0" r="0" t="0"/>
            <a:stretch/>
          </p:blipFill>
          <p:spPr>
            <a:xfrm>
              <a:off x="6333348" y="2957854"/>
              <a:ext cx="2421529" cy="288000"/>
            </a:xfrm>
            <a:prstGeom prst="rect">
              <a:avLst/>
            </a:prstGeom>
            <a:noFill/>
            <a:ln>
              <a:noFill/>
            </a:ln>
          </p:spPr>
        </p:pic>
        <p:pic>
          <p:nvPicPr>
            <p:cNvPr id="1144" name="Google Shape;1144;p92"/>
            <p:cNvPicPr preferRelativeResize="0"/>
            <p:nvPr/>
          </p:nvPicPr>
          <p:blipFill rotWithShape="1">
            <a:blip r:embed="rId9">
              <a:alphaModFix/>
            </a:blip>
            <a:srcRect b="0" l="0" r="0" t="0"/>
            <a:stretch/>
          </p:blipFill>
          <p:spPr>
            <a:xfrm>
              <a:off x="6352044" y="3277592"/>
              <a:ext cx="2598353" cy="288000"/>
            </a:xfrm>
            <a:prstGeom prst="rect">
              <a:avLst/>
            </a:prstGeom>
            <a:noFill/>
            <a:ln>
              <a:noFill/>
            </a:ln>
          </p:spPr>
        </p:pic>
      </p:grpSp>
      <p:sp>
        <p:nvSpPr>
          <p:cNvPr id="1145" name="Google Shape;1145;p9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46" name="Google Shape;1146;p92"/>
          <p:cNvSpPr/>
          <p:nvPr/>
        </p:nvSpPr>
        <p:spPr>
          <a:xfrm>
            <a:off x="6643853" y="1046947"/>
            <a:ext cx="1054202" cy="122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Measurements </a:t>
            </a:r>
            <a:endParaRPr b="0" i="0" sz="1000" u="none" cap="none" strike="noStrike">
              <a:solidFill>
                <a:schemeClr val="dk1"/>
              </a:solidFill>
              <a:latin typeface="Arial"/>
              <a:ea typeface="Arial"/>
              <a:cs typeface="Arial"/>
              <a:sym typeface="Arial"/>
            </a:endParaRPr>
          </a:p>
        </p:txBody>
      </p:sp>
      <p:sp>
        <p:nvSpPr>
          <p:cNvPr id="1147" name="Google Shape;1147;p92"/>
          <p:cNvSpPr txBox="1"/>
          <p:nvPr/>
        </p:nvSpPr>
        <p:spPr>
          <a:xfrm>
            <a:off x="1113344" y="6369001"/>
            <a:ext cx="8066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32FF"/>
                </a:solidFill>
                <a:latin typeface="Arial"/>
                <a:ea typeface="Arial"/>
                <a:cs typeface="Arial"/>
                <a:sym typeface="Arial"/>
              </a:rPr>
              <a:t>E[e|c</a:t>
            </a:r>
            <a:r>
              <a:rPr b="0" baseline="30000" i="0" lang="en-US" sz="1400" u="none" cap="none" strike="noStrike">
                <a:solidFill>
                  <a:srgbClr val="0432FF"/>
                </a:solidFill>
                <a:latin typeface="Arial"/>
                <a:ea typeface="Arial"/>
                <a:cs typeface="Arial"/>
                <a:sym typeface="Arial"/>
              </a:rPr>
              <a:t>2</a:t>
            </a:r>
            <a:r>
              <a:rPr b="0" i="0" lang="en-US" sz="1400" u="none" cap="none" strike="noStrike">
                <a:solidFill>
                  <a:srgbClr val="0432FF"/>
                </a:solidFill>
                <a:latin typeface="Arial"/>
                <a:ea typeface="Arial"/>
                <a:cs typeface="Arial"/>
                <a:sym typeface="Arial"/>
              </a:rPr>
              <a:t>;f]</a:t>
            </a:r>
            <a:endParaRPr b="0" i="0" sz="1400" u="none" cap="none" strike="noStrike">
              <a:solidFill>
                <a:srgbClr val="0432FF"/>
              </a:solidFill>
              <a:latin typeface="Arial"/>
              <a:ea typeface="Arial"/>
              <a:cs typeface="Arial"/>
              <a:sym typeface="Arial"/>
            </a:endParaRPr>
          </a:p>
        </p:txBody>
      </p:sp>
      <p:sp>
        <p:nvSpPr>
          <p:cNvPr id="1148" name="Google Shape;1148;p92"/>
          <p:cNvSpPr txBox="1"/>
          <p:nvPr/>
        </p:nvSpPr>
        <p:spPr>
          <a:xfrm>
            <a:off x="4857760" y="1896073"/>
            <a:ext cx="5806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32FF"/>
                </a:solidFill>
                <a:latin typeface="Arial"/>
                <a:ea typeface="Arial"/>
                <a:cs typeface="Arial"/>
                <a:sym typeface="Arial"/>
              </a:rPr>
              <a:t>P(c</a:t>
            </a:r>
            <a:r>
              <a:rPr b="0" baseline="30000" i="0" lang="en-US" sz="1400" u="none" cap="none" strike="noStrike">
                <a:solidFill>
                  <a:srgbClr val="0432FF"/>
                </a:solidFill>
                <a:latin typeface="Arial"/>
                <a:ea typeface="Arial"/>
                <a:cs typeface="Arial"/>
                <a:sym typeface="Arial"/>
              </a:rPr>
              <a:t>2</a:t>
            </a:r>
            <a:r>
              <a:rPr b="0" i="0" lang="en-US" sz="1400" u="none" cap="none" strike="noStrike">
                <a:solidFill>
                  <a:srgbClr val="0432FF"/>
                </a:solidFill>
                <a:latin typeface="Arial"/>
                <a:ea typeface="Arial"/>
                <a:cs typeface="Arial"/>
                <a:sym typeface="Arial"/>
              </a:rPr>
              <a:t>)</a:t>
            </a:r>
            <a:endParaRPr b="0" i="0" sz="1400" u="none" cap="none" strike="noStrike">
              <a:solidFill>
                <a:srgbClr val="0432FF"/>
              </a:solidFill>
              <a:latin typeface="Arial"/>
              <a:ea typeface="Arial"/>
              <a:cs typeface="Arial"/>
              <a:sym typeface="Arial"/>
            </a:endParaRPr>
          </a:p>
        </p:txBody>
      </p:sp>
      <p:sp>
        <p:nvSpPr>
          <p:cNvPr id="1149" name="Google Shape;1149;p92"/>
          <p:cNvSpPr txBox="1"/>
          <p:nvPr/>
        </p:nvSpPr>
        <p:spPr>
          <a:xfrm>
            <a:off x="4857760" y="6369000"/>
            <a:ext cx="8066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432FF"/>
                </a:solidFill>
                <a:latin typeface="Arial"/>
                <a:ea typeface="Arial"/>
                <a:cs typeface="Arial"/>
                <a:sym typeface="Arial"/>
              </a:rPr>
              <a:t>E[e|c</a:t>
            </a:r>
            <a:r>
              <a:rPr b="0" baseline="30000" i="0" lang="en-US" sz="1400" u="none" cap="none" strike="noStrike">
                <a:solidFill>
                  <a:srgbClr val="0432FF"/>
                </a:solidFill>
                <a:latin typeface="Arial"/>
                <a:ea typeface="Arial"/>
                <a:cs typeface="Arial"/>
                <a:sym typeface="Arial"/>
              </a:rPr>
              <a:t>1</a:t>
            </a:r>
            <a:r>
              <a:rPr b="0" i="0" lang="en-US" sz="1400" u="none" cap="none" strike="noStrike">
                <a:solidFill>
                  <a:srgbClr val="0432FF"/>
                </a:solidFill>
                <a:latin typeface="Arial"/>
                <a:ea typeface="Arial"/>
                <a:cs typeface="Arial"/>
                <a:sym typeface="Arial"/>
              </a:rPr>
              <a:t>;f]</a:t>
            </a:r>
            <a:endParaRPr b="0" i="0" sz="1400" u="none" cap="none" strike="noStrike">
              <a:solidFill>
                <a:srgbClr val="0432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3"/>
                                        </p:tgtEl>
                                      </p:cBhvr>
                                    </p:animEffect>
                                    <p:set>
                                      <p:cBhvr>
                                        <p:cTn dur="1" fill="hold">
                                          <p:stCondLst>
                                            <p:cond delay="500"/>
                                          </p:stCondLst>
                                        </p:cTn>
                                        <p:tgtEl>
                                          <p:spTgt spid="11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51" name="Google Shape;151;p2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Introduction (Cont.)</a:t>
            </a:r>
            <a:endParaRPr/>
          </a:p>
        </p:txBody>
      </p:sp>
      <p:sp>
        <p:nvSpPr>
          <p:cNvPr id="152" name="Google Shape;152;p21"/>
          <p:cNvSpPr txBox="1"/>
          <p:nvPr/>
        </p:nvSpPr>
        <p:spPr>
          <a:xfrm>
            <a:off x="1692275" y="2590800"/>
            <a:ext cx="844550"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unit</a:t>
            </a:r>
            <a:endParaRPr b="0" i="0" sz="1600" u="none" cap="none" strike="noStrike">
              <a:solidFill>
                <a:schemeClr val="dk1"/>
              </a:solidFill>
              <a:latin typeface="Arial"/>
              <a:ea typeface="Arial"/>
              <a:cs typeface="Arial"/>
              <a:sym typeface="Arial"/>
            </a:endParaRPr>
          </a:p>
        </p:txBody>
      </p:sp>
      <p:sp>
        <p:nvSpPr>
          <p:cNvPr id="153" name="Google Shape;153;p21"/>
          <p:cNvSpPr txBox="1"/>
          <p:nvPr/>
        </p:nvSpPr>
        <p:spPr>
          <a:xfrm>
            <a:off x="4121150" y="2590800"/>
            <a:ext cx="43926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measurement vector</a:t>
            </a:r>
            <a:endParaRPr b="0" i="0" sz="1600" u="none" cap="none" strike="noStrike">
              <a:solidFill>
                <a:schemeClr val="dk1"/>
              </a:solidFill>
              <a:latin typeface="Arial"/>
              <a:ea typeface="Arial"/>
              <a:cs typeface="Arial"/>
              <a:sym typeface="Arial"/>
            </a:endParaRPr>
          </a:p>
        </p:txBody>
      </p:sp>
      <p:sp>
        <p:nvSpPr>
          <p:cNvPr id="154" name="Google Shape;154;p21"/>
          <p:cNvSpPr txBox="1"/>
          <p:nvPr/>
        </p:nvSpPr>
        <p:spPr>
          <a:xfrm>
            <a:off x="3757613" y="4953000"/>
            <a:ext cx="51196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optimally assign unit to a class</a:t>
            </a:r>
            <a:endParaRPr b="0" i="0" sz="1400" u="none" cap="none" strike="noStrike">
              <a:solidFill>
                <a:schemeClr val="dk1"/>
              </a:solidFill>
              <a:latin typeface="Arial"/>
              <a:ea typeface="Arial"/>
              <a:cs typeface="Arial"/>
              <a:sym typeface="Arial"/>
            </a:endParaRPr>
          </a:p>
        </p:txBody>
      </p:sp>
      <p:sp>
        <p:nvSpPr>
          <p:cNvPr id="155" name="Google Shape;155;p21"/>
          <p:cNvSpPr txBox="1"/>
          <p:nvPr/>
        </p:nvSpPr>
        <p:spPr>
          <a:xfrm>
            <a:off x="3816350" y="3771900"/>
            <a:ext cx="2554288" cy="5857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decision rule</a:t>
            </a:r>
            <a:endParaRPr b="0" i="0" sz="1600" u="none" cap="none" strike="noStrike">
              <a:solidFill>
                <a:schemeClr val="dk1"/>
              </a:solidFill>
              <a:latin typeface="Arial"/>
              <a:ea typeface="Arial"/>
              <a:cs typeface="Arial"/>
              <a:sym typeface="Arial"/>
            </a:endParaRPr>
          </a:p>
        </p:txBody>
      </p:sp>
      <p:cxnSp>
        <p:nvCxnSpPr>
          <p:cNvPr id="156" name="Google Shape;156;p21"/>
          <p:cNvCxnSpPr>
            <a:stCxn id="153" idx="2"/>
            <a:endCxn id="154" idx="0"/>
          </p:cNvCxnSpPr>
          <p:nvPr/>
        </p:nvCxnSpPr>
        <p:spPr>
          <a:xfrm>
            <a:off x="6317457" y="3176588"/>
            <a:ext cx="0" cy="1776300"/>
          </a:xfrm>
          <a:prstGeom prst="straightConnector1">
            <a:avLst/>
          </a:prstGeom>
          <a:noFill/>
          <a:ln cap="flat" cmpd="sng" w="9525">
            <a:solidFill>
              <a:schemeClr val="dk1"/>
            </a:solidFill>
            <a:prstDash val="solid"/>
            <a:round/>
            <a:headEnd len="sm" w="sm" type="none"/>
            <a:tailEnd len="med" w="med" type="triangle"/>
          </a:ln>
        </p:spPr>
      </p:cxnSp>
      <p:cxnSp>
        <p:nvCxnSpPr>
          <p:cNvPr id="157" name="Google Shape;157;p21"/>
          <p:cNvCxnSpPr>
            <a:stCxn id="152" idx="3"/>
            <a:endCxn id="153" idx="1"/>
          </p:cNvCxnSpPr>
          <p:nvPr/>
        </p:nvCxnSpPr>
        <p:spPr>
          <a:xfrm>
            <a:off x="2536825" y="2883694"/>
            <a:ext cx="1584300" cy="0"/>
          </a:xfrm>
          <a:prstGeom prst="straightConnector1">
            <a:avLst/>
          </a:prstGeom>
          <a:noFill/>
          <a:ln cap="flat" cmpd="sng" w="9525">
            <a:solidFill>
              <a:schemeClr val="dk1"/>
            </a:solidFill>
            <a:prstDash val="solid"/>
            <a:round/>
            <a:headEnd len="sm" w="sm" type="none"/>
            <a:tailEnd len="med" w="med" type="triangle"/>
          </a:ln>
        </p:spPr>
      </p:cxnSp>
      <p:sp>
        <p:nvSpPr>
          <p:cNvPr id="158" name="Google Shape;158;p21"/>
          <p:cNvSpPr txBox="1"/>
          <p:nvPr/>
        </p:nvSpPr>
        <p:spPr>
          <a:xfrm>
            <a:off x="1096963" y="3125788"/>
            <a:ext cx="266064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(image regions 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projected segments)</a:t>
            </a:r>
            <a:endParaRPr b="0" i="0" sz="1800" u="none" cap="none" strike="noStrike">
              <a:solidFill>
                <a:schemeClr val="dk1"/>
              </a:solidFill>
              <a:latin typeface="Arial"/>
              <a:ea typeface="Arial"/>
              <a:cs typeface="Arial"/>
              <a:sym typeface="Arial"/>
            </a:endParaRPr>
          </a:p>
        </p:txBody>
      </p:sp>
      <p:sp>
        <p:nvSpPr>
          <p:cNvPr id="159" name="Google Shape;159;p21"/>
          <p:cNvSpPr/>
          <p:nvPr/>
        </p:nvSpPr>
        <p:spPr>
          <a:xfrm>
            <a:off x="3757613" y="4953000"/>
            <a:ext cx="1606550" cy="523875"/>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0" name="Google Shape;160;p21"/>
          <p:cNvCxnSpPr/>
          <p:nvPr/>
        </p:nvCxnSpPr>
        <p:spPr>
          <a:xfrm>
            <a:off x="4637088" y="5476875"/>
            <a:ext cx="727200" cy="426900"/>
          </a:xfrm>
          <a:prstGeom prst="bentConnector3">
            <a:avLst>
              <a:gd fmla="val -9452" name="adj1"/>
            </a:avLst>
          </a:prstGeom>
          <a:noFill/>
          <a:ln cap="flat" cmpd="sng" w="9525">
            <a:solidFill>
              <a:schemeClr val="dk1"/>
            </a:solidFill>
            <a:prstDash val="solid"/>
            <a:round/>
            <a:headEnd len="sm" w="sm" type="none"/>
            <a:tailEnd len="med" w="med" type="triangle"/>
          </a:ln>
        </p:spPr>
      </p:cxnSp>
      <p:sp>
        <p:nvSpPr>
          <p:cNvPr id="161" name="Google Shape;161;p21"/>
          <p:cNvSpPr txBox="1"/>
          <p:nvPr/>
        </p:nvSpPr>
        <p:spPr>
          <a:xfrm>
            <a:off x="5364163" y="5738813"/>
            <a:ext cx="2992437"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smallest classification error</a:t>
            </a:r>
            <a:endParaRPr b="0" i="0" sz="1800" u="none" cap="none" strike="noStrike">
              <a:solidFill>
                <a:schemeClr val="dk1"/>
              </a:solidFill>
              <a:latin typeface="Arial"/>
              <a:ea typeface="Arial"/>
              <a:cs typeface="Arial"/>
              <a:sym typeface="Arial"/>
            </a:endParaRPr>
          </a:p>
        </p:txBody>
      </p:sp>
      <p:sp>
        <p:nvSpPr>
          <p:cNvPr id="162" name="Google Shape;162;p21"/>
          <p:cNvSpPr txBox="1"/>
          <p:nvPr/>
        </p:nvSpPr>
        <p:spPr>
          <a:xfrm>
            <a:off x="4284663" y="2044700"/>
            <a:ext cx="387826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How to reduce the </a:t>
            </a:r>
            <a:r>
              <a:rPr b="1" i="0" lang="en-US" sz="1800" u="sng" cap="none" strike="noStrike">
                <a:solidFill>
                  <a:schemeClr val="dk1"/>
                </a:solidFill>
                <a:latin typeface="Arial"/>
                <a:ea typeface="Arial"/>
                <a:cs typeface="Arial"/>
                <a:sym typeface="Arial"/>
              </a:rPr>
              <a:t>dimensionality</a:t>
            </a:r>
            <a:r>
              <a:rPr b="1" i="0" lang="en-US" sz="1800" u="none" cap="none" strike="noStrike">
                <a:solidFill>
                  <a:schemeClr val="dk1"/>
                </a:solidFill>
                <a:latin typeface="Arial"/>
                <a:ea typeface="Arial"/>
                <a:cs typeface="Arial"/>
                <a:sym typeface="Arial"/>
              </a:rPr>
              <a:t>?</a:t>
            </a:r>
            <a:endParaRPr b="1" i="0" sz="1800" u="none" cap="none" strike="noStrike">
              <a:solidFill>
                <a:schemeClr val="dk1"/>
              </a:solidFill>
              <a:latin typeface="Arial"/>
              <a:ea typeface="Arial"/>
              <a:cs typeface="Arial"/>
              <a:sym typeface="Arial"/>
            </a:endParaRPr>
          </a:p>
        </p:txBody>
      </p:sp>
      <p:sp>
        <p:nvSpPr>
          <p:cNvPr id="163" name="Google Shape;163;p21"/>
          <p:cNvSpPr txBox="1"/>
          <p:nvPr/>
        </p:nvSpPr>
        <p:spPr>
          <a:xfrm>
            <a:off x="4405313" y="2370138"/>
            <a:ext cx="34686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Feature selection and extraction</a:t>
            </a:r>
            <a:endParaRPr b="0" i="0" sz="1800" u="none" cap="none" strike="noStrike">
              <a:solidFill>
                <a:schemeClr val="dk1"/>
              </a:solidFill>
              <a:latin typeface="Arial"/>
              <a:ea typeface="Arial"/>
              <a:cs typeface="Arial"/>
              <a:sym typeface="Arial"/>
            </a:endParaRPr>
          </a:p>
        </p:txBody>
      </p:sp>
      <p:sp>
        <p:nvSpPr>
          <p:cNvPr id="164" name="Google Shape;164;p21"/>
          <p:cNvSpPr txBox="1"/>
          <p:nvPr/>
        </p:nvSpPr>
        <p:spPr>
          <a:xfrm>
            <a:off x="6370638" y="3587750"/>
            <a:ext cx="2659062"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Construction techniques</a:t>
            </a:r>
            <a:endParaRPr b="0" i="0" sz="1800" u="none" cap="none" strike="noStrike">
              <a:solidFill>
                <a:schemeClr val="dk1"/>
              </a:solidFill>
              <a:latin typeface="Arial"/>
              <a:ea typeface="Arial"/>
              <a:cs typeface="Arial"/>
              <a:sym typeface="Arial"/>
            </a:endParaRPr>
          </a:p>
        </p:txBody>
      </p:sp>
      <p:sp>
        <p:nvSpPr>
          <p:cNvPr id="165" name="Google Shape;165;p21"/>
          <p:cNvSpPr txBox="1"/>
          <p:nvPr/>
        </p:nvSpPr>
        <p:spPr>
          <a:xfrm>
            <a:off x="6370638" y="4086225"/>
            <a:ext cx="20701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Estimation of error</a:t>
            </a:r>
            <a:endParaRPr b="0" i="0" sz="1800" u="none" cap="none" strike="noStrike">
              <a:solidFill>
                <a:schemeClr val="dk1"/>
              </a:solidFill>
              <a:latin typeface="Arial"/>
              <a:ea typeface="Arial"/>
              <a:cs typeface="Arial"/>
              <a:sym typeface="Arial"/>
            </a:endParaRPr>
          </a:p>
        </p:txBody>
      </p:sp>
      <p:sp>
        <p:nvSpPr>
          <p:cNvPr id="166" name="Google Shape;166;p2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56" name="Google Shape;1156;p9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 (cont.)</a:t>
            </a:r>
            <a:endParaRPr/>
          </a:p>
        </p:txBody>
      </p:sp>
      <p:sp>
        <p:nvSpPr>
          <p:cNvPr id="1157" name="Google Shape;1157;p93"/>
          <p:cNvSpPr txBox="1"/>
          <p:nvPr/>
        </p:nvSpPr>
        <p:spPr>
          <a:xfrm>
            <a:off x="381515" y="2499616"/>
            <a:ext cx="74168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The lowest Bayes gain is achieved when </a:t>
            </a:r>
            <a:endParaRPr b="0" i="0" sz="1400" u="none" cap="none" strike="noStrike">
              <a:solidFill>
                <a:srgbClr val="000000"/>
              </a:solidFill>
              <a:latin typeface="Arial"/>
              <a:ea typeface="Arial"/>
              <a:cs typeface="Arial"/>
              <a:sym typeface="Arial"/>
            </a:endParaRPr>
          </a:p>
        </p:txBody>
      </p:sp>
      <p:pic>
        <p:nvPicPr>
          <p:cNvPr id="1158" name="Google Shape;1158;p93"/>
          <p:cNvPicPr preferRelativeResize="0"/>
          <p:nvPr/>
        </p:nvPicPr>
        <p:blipFill rotWithShape="1">
          <a:blip r:embed="rId3">
            <a:alphaModFix/>
          </a:blip>
          <a:srcRect b="0" l="0" r="0" t="0"/>
          <a:stretch/>
        </p:blipFill>
        <p:spPr>
          <a:xfrm>
            <a:off x="3700323" y="1998963"/>
            <a:ext cx="3247941" cy="360000"/>
          </a:xfrm>
          <a:prstGeom prst="rect">
            <a:avLst/>
          </a:prstGeom>
          <a:noFill/>
          <a:ln>
            <a:noFill/>
          </a:ln>
        </p:spPr>
      </p:pic>
      <p:pic>
        <p:nvPicPr>
          <p:cNvPr id="1159" name="Google Shape;1159;p93"/>
          <p:cNvPicPr preferRelativeResize="0"/>
          <p:nvPr/>
        </p:nvPicPr>
        <p:blipFill rotWithShape="1">
          <a:blip r:embed="rId4">
            <a:alphaModFix/>
          </a:blip>
          <a:srcRect b="0" l="0" r="0" t="0"/>
          <a:stretch/>
        </p:blipFill>
        <p:spPr>
          <a:xfrm>
            <a:off x="452942" y="2002432"/>
            <a:ext cx="3026911" cy="360000"/>
          </a:xfrm>
          <a:prstGeom prst="rect">
            <a:avLst/>
          </a:prstGeom>
          <a:noFill/>
          <a:ln>
            <a:noFill/>
          </a:ln>
        </p:spPr>
      </p:pic>
      <p:pic>
        <p:nvPicPr>
          <p:cNvPr id="1160" name="Google Shape;1160;p93"/>
          <p:cNvPicPr preferRelativeResize="0"/>
          <p:nvPr/>
        </p:nvPicPr>
        <p:blipFill rotWithShape="1">
          <a:blip r:embed="rId5">
            <a:alphaModFix/>
          </a:blip>
          <a:srcRect b="0" l="0" r="0" t="0"/>
          <a:stretch/>
        </p:blipFill>
        <p:spPr>
          <a:xfrm>
            <a:off x="468313" y="3029194"/>
            <a:ext cx="1350963" cy="647700"/>
          </a:xfrm>
          <a:prstGeom prst="rect">
            <a:avLst/>
          </a:prstGeom>
          <a:noFill/>
          <a:ln>
            <a:noFill/>
          </a:ln>
        </p:spPr>
      </p:pic>
      <p:pic>
        <p:nvPicPr>
          <p:cNvPr id="1161" name="Google Shape;1161;p93"/>
          <p:cNvPicPr preferRelativeResize="0"/>
          <p:nvPr/>
        </p:nvPicPr>
        <p:blipFill rotWithShape="1">
          <a:blip r:embed="rId6">
            <a:alphaModFix/>
          </a:blip>
          <a:srcRect b="0" l="0" r="0" t="0"/>
          <a:stretch/>
        </p:blipFill>
        <p:spPr>
          <a:xfrm>
            <a:off x="2752726" y="3056182"/>
            <a:ext cx="1352550" cy="647700"/>
          </a:xfrm>
          <a:prstGeom prst="rect">
            <a:avLst/>
          </a:prstGeom>
          <a:noFill/>
          <a:ln>
            <a:noFill/>
          </a:ln>
        </p:spPr>
      </p:pic>
      <p:sp>
        <p:nvSpPr>
          <p:cNvPr id="1162" name="Google Shape;1162;p93"/>
          <p:cNvSpPr txBox="1"/>
          <p:nvPr/>
        </p:nvSpPr>
        <p:spPr>
          <a:xfrm>
            <a:off x="1871663" y="3073644"/>
            <a:ext cx="911225"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and</a:t>
            </a:r>
            <a:endParaRPr b="0" i="0" sz="1400" u="none" cap="none" strike="noStrike">
              <a:solidFill>
                <a:srgbClr val="000000"/>
              </a:solidFill>
              <a:latin typeface="Arial"/>
              <a:ea typeface="Arial"/>
              <a:cs typeface="Arial"/>
              <a:sym typeface="Arial"/>
            </a:endParaRPr>
          </a:p>
        </p:txBody>
      </p:sp>
      <p:pic>
        <p:nvPicPr>
          <p:cNvPr id="1163" name="Google Shape;1163;p93"/>
          <p:cNvPicPr preferRelativeResize="0"/>
          <p:nvPr/>
        </p:nvPicPr>
        <p:blipFill rotWithShape="1">
          <a:blip r:embed="rId7">
            <a:alphaModFix/>
          </a:blip>
          <a:srcRect b="0" l="0" r="0" t="0"/>
          <a:stretch/>
        </p:blipFill>
        <p:spPr>
          <a:xfrm>
            <a:off x="445635" y="3721344"/>
            <a:ext cx="4230687" cy="973138"/>
          </a:xfrm>
          <a:prstGeom prst="rect">
            <a:avLst/>
          </a:prstGeom>
          <a:noFill/>
          <a:ln>
            <a:noFill/>
          </a:ln>
        </p:spPr>
      </p:pic>
      <p:pic>
        <p:nvPicPr>
          <p:cNvPr id="1164" name="Google Shape;1164;p93"/>
          <p:cNvPicPr preferRelativeResize="0"/>
          <p:nvPr/>
        </p:nvPicPr>
        <p:blipFill rotWithShape="1">
          <a:blip r:embed="rId8">
            <a:alphaModFix/>
          </a:blip>
          <a:srcRect b="0" l="0" r="0" t="0"/>
          <a:stretch/>
        </p:blipFill>
        <p:spPr>
          <a:xfrm>
            <a:off x="441053" y="4756847"/>
            <a:ext cx="4170362" cy="647700"/>
          </a:xfrm>
          <a:prstGeom prst="rect">
            <a:avLst/>
          </a:prstGeom>
          <a:noFill/>
          <a:ln>
            <a:noFill/>
          </a:ln>
        </p:spPr>
      </p:pic>
      <p:pic>
        <p:nvPicPr>
          <p:cNvPr id="1165" name="Google Shape;1165;p93"/>
          <p:cNvPicPr preferRelativeResize="0"/>
          <p:nvPr/>
        </p:nvPicPr>
        <p:blipFill rotWithShape="1">
          <a:blip r:embed="rId9">
            <a:alphaModFix/>
          </a:blip>
          <a:srcRect b="0" l="0" r="0" t="0"/>
          <a:stretch/>
        </p:blipFill>
        <p:spPr>
          <a:xfrm>
            <a:off x="1609307" y="5445296"/>
            <a:ext cx="5338957" cy="648000"/>
          </a:xfrm>
          <a:prstGeom prst="rect">
            <a:avLst/>
          </a:prstGeom>
          <a:noFill/>
          <a:ln>
            <a:noFill/>
          </a:ln>
        </p:spPr>
      </p:pic>
      <p:sp>
        <p:nvSpPr>
          <p:cNvPr id="1166" name="Google Shape;1166;p93"/>
          <p:cNvSpPr txBox="1"/>
          <p:nvPr/>
        </p:nvSpPr>
        <p:spPr>
          <a:xfrm>
            <a:off x="3347586" y="1911313"/>
            <a:ext cx="422275"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a:t>
            </a:r>
            <a:endParaRPr b="0" i="0" sz="3000" u="none" cap="none" strike="noStrike">
              <a:solidFill>
                <a:schemeClr val="dk1"/>
              </a:solidFill>
              <a:latin typeface="Arial"/>
              <a:ea typeface="Arial"/>
              <a:cs typeface="Arial"/>
              <a:sym typeface="Arial"/>
            </a:endParaRPr>
          </a:p>
        </p:txBody>
      </p:sp>
      <p:pic>
        <p:nvPicPr>
          <p:cNvPr id="1167" name="Google Shape;1167;p93"/>
          <p:cNvPicPr preferRelativeResize="0"/>
          <p:nvPr/>
        </p:nvPicPr>
        <p:blipFill rotWithShape="1">
          <a:blip r:embed="rId10">
            <a:alphaModFix/>
          </a:blip>
          <a:srcRect b="0" l="0" r="0" t="0"/>
          <a:stretch/>
        </p:blipFill>
        <p:spPr>
          <a:xfrm>
            <a:off x="1609307" y="6171054"/>
            <a:ext cx="1137405" cy="252000"/>
          </a:xfrm>
          <a:prstGeom prst="rect">
            <a:avLst/>
          </a:prstGeom>
          <a:noFill/>
          <a:ln>
            <a:noFill/>
          </a:ln>
        </p:spPr>
      </p:pic>
      <p:sp>
        <p:nvSpPr>
          <p:cNvPr id="1168" name="Google Shape;1168;p9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94"/>
          <p:cNvPicPr preferRelativeResize="0"/>
          <p:nvPr/>
        </p:nvPicPr>
        <p:blipFill rotWithShape="1">
          <a:blip r:embed="rId3">
            <a:alphaModFix/>
          </a:blip>
          <a:srcRect b="0" l="0" r="0" t="0"/>
          <a:stretch/>
        </p:blipFill>
        <p:spPr>
          <a:xfrm>
            <a:off x="2339752" y="1905000"/>
            <a:ext cx="6696075" cy="4595813"/>
          </a:xfrm>
          <a:prstGeom prst="rect">
            <a:avLst/>
          </a:prstGeom>
          <a:noFill/>
          <a:ln>
            <a:noFill/>
          </a:ln>
        </p:spPr>
      </p:pic>
      <p:sp>
        <p:nvSpPr>
          <p:cNvPr id="1175" name="Google Shape;1175;p9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76" name="Google Shape;1176;p9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 (cont.)</a:t>
            </a:r>
            <a:endParaRPr/>
          </a:p>
        </p:txBody>
      </p:sp>
      <p:grpSp>
        <p:nvGrpSpPr>
          <p:cNvPr id="1177" name="Google Shape;1177;p94"/>
          <p:cNvGrpSpPr/>
          <p:nvPr/>
        </p:nvGrpSpPr>
        <p:grpSpPr>
          <a:xfrm>
            <a:off x="2761929" y="2492028"/>
            <a:ext cx="3816424" cy="1842666"/>
            <a:chOff x="1403648" y="2467570"/>
            <a:chExt cx="3816424" cy="1842666"/>
          </a:xfrm>
        </p:grpSpPr>
        <p:cxnSp>
          <p:nvCxnSpPr>
            <p:cNvPr id="1178" name="Google Shape;1178;p94"/>
            <p:cNvCxnSpPr/>
            <p:nvPr/>
          </p:nvCxnSpPr>
          <p:spPr>
            <a:xfrm flipH="1">
              <a:off x="1403648" y="3133874"/>
              <a:ext cx="3816424" cy="1176362"/>
            </a:xfrm>
            <a:prstGeom prst="straightConnector1">
              <a:avLst/>
            </a:prstGeom>
            <a:noFill/>
            <a:ln cap="flat" cmpd="sng" w="38100">
              <a:solidFill>
                <a:srgbClr val="0070C0"/>
              </a:solidFill>
              <a:prstDash val="solid"/>
              <a:round/>
              <a:headEnd len="sm" w="sm" type="none"/>
              <a:tailEnd len="sm" w="sm" type="none"/>
            </a:ln>
          </p:spPr>
        </p:cxnSp>
        <p:cxnSp>
          <p:nvCxnSpPr>
            <p:cNvPr id="1179" name="Google Shape;1179;p94"/>
            <p:cNvCxnSpPr/>
            <p:nvPr/>
          </p:nvCxnSpPr>
          <p:spPr>
            <a:xfrm rot="10800000">
              <a:off x="1475656" y="2852936"/>
              <a:ext cx="3744416" cy="1457300"/>
            </a:xfrm>
            <a:prstGeom prst="straightConnector1">
              <a:avLst/>
            </a:prstGeom>
            <a:noFill/>
            <a:ln cap="flat" cmpd="sng" w="38100">
              <a:solidFill>
                <a:srgbClr val="0070C0"/>
              </a:solidFill>
              <a:prstDash val="solid"/>
              <a:round/>
              <a:headEnd len="sm" w="sm" type="none"/>
              <a:tailEnd len="sm" w="sm" type="none"/>
            </a:ln>
          </p:spPr>
        </p:cxnSp>
        <p:cxnSp>
          <p:nvCxnSpPr>
            <p:cNvPr id="1180" name="Google Shape;1180;p94"/>
            <p:cNvCxnSpPr/>
            <p:nvPr/>
          </p:nvCxnSpPr>
          <p:spPr>
            <a:xfrm>
              <a:off x="1533884" y="2472531"/>
              <a:ext cx="503237" cy="576262"/>
            </a:xfrm>
            <a:prstGeom prst="straightConnector1">
              <a:avLst/>
            </a:prstGeom>
            <a:noFill/>
            <a:ln cap="flat" cmpd="sng" w="38100">
              <a:solidFill>
                <a:srgbClr val="FF0000"/>
              </a:solidFill>
              <a:prstDash val="solid"/>
              <a:round/>
              <a:headEnd len="sm" w="sm" type="none"/>
              <a:tailEnd len="sm" w="sm" type="none"/>
            </a:ln>
          </p:spPr>
        </p:cxnSp>
        <p:cxnSp>
          <p:nvCxnSpPr>
            <p:cNvPr id="1181" name="Google Shape;1181;p94"/>
            <p:cNvCxnSpPr/>
            <p:nvPr/>
          </p:nvCxnSpPr>
          <p:spPr>
            <a:xfrm>
              <a:off x="2037121" y="3048793"/>
              <a:ext cx="1518084" cy="596231"/>
            </a:xfrm>
            <a:prstGeom prst="straightConnector1">
              <a:avLst/>
            </a:prstGeom>
            <a:noFill/>
            <a:ln cap="flat" cmpd="sng" w="38100">
              <a:solidFill>
                <a:srgbClr val="FF0000"/>
              </a:solidFill>
              <a:prstDash val="solid"/>
              <a:round/>
              <a:headEnd len="sm" w="sm" type="none"/>
              <a:tailEnd len="sm" w="sm" type="none"/>
            </a:ln>
          </p:spPr>
        </p:cxnSp>
        <p:cxnSp>
          <p:nvCxnSpPr>
            <p:cNvPr id="1182" name="Google Shape;1182;p94"/>
            <p:cNvCxnSpPr/>
            <p:nvPr/>
          </p:nvCxnSpPr>
          <p:spPr>
            <a:xfrm flipH="1">
              <a:off x="3555205" y="3493592"/>
              <a:ext cx="580429" cy="151432"/>
            </a:xfrm>
            <a:prstGeom prst="straightConnector1">
              <a:avLst/>
            </a:prstGeom>
            <a:noFill/>
            <a:ln cap="flat" cmpd="sng" w="38100">
              <a:solidFill>
                <a:srgbClr val="FF0000"/>
              </a:solidFill>
              <a:prstDash val="solid"/>
              <a:round/>
              <a:headEnd len="sm" w="sm" type="none"/>
              <a:tailEnd len="sm" w="sm" type="none"/>
            </a:ln>
          </p:spPr>
        </p:cxnSp>
        <p:cxnSp>
          <p:nvCxnSpPr>
            <p:cNvPr id="1183" name="Google Shape;1183;p94"/>
            <p:cNvCxnSpPr/>
            <p:nvPr/>
          </p:nvCxnSpPr>
          <p:spPr>
            <a:xfrm flipH="1">
              <a:off x="4135635" y="2467570"/>
              <a:ext cx="1048433" cy="1026022"/>
            </a:xfrm>
            <a:prstGeom prst="straightConnector1">
              <a:avLst/>
            </a:prstGeom>
            <a:noFill/>
            <a:ln cap="flat" cmpd="sng" w="38100">
              <a:solidFill>
                <a:srgbClr val="FF0000"/>
              </a:solidFill>
              <a:prstDash val="solid"/>
              <a:round/>
              <a:headEnd len="sm" w="sm" type="none"/>
              <a:tailEnd len="sm" w="sm" type="none"/>
            </a:ln>
          </p:spPr>
        </p:cxnSp>
      </p:grpSp>
      <p:grpSp>
        <p:nvGrpSpPr>
          <p:cNvPr id="1184" name="Google Shape;1184;p94"/>
          <p:cNvGrpSpPr/>
          <p:nvPr/>
        </p:nvGrpSpPr>
        <p:grpSpPr>
          <a:xfrm>
            <a:off x="181607" y="2717039"/>
            <a:ext cx="8926228" cy="889005"/>
            <a:chOff x="181607" y="2717039"/>
            <a:chExt cx="8926228" cy="889005"/>
          </a:xfrm>
        </p:grpSpPr>
        <p:cxnSp>
          <p:nvCxnSpPr>
            <p:cNvPr id="1185" name="Google Shape;1185;p94"/>
            <p:cNvCxnSpPr/>
            <p:nvPr/>
          </p:nvCxnSpPr>
          <p:spPr>
            <a:xfrm>
              <a:off x="4913486" y="2886044"/>
              <a:ext cx="0" cy="720000"/>
            </a:xfrm>
            <a:prstGeom prst="straightConnector1">
              <a:avLst/>
            </a:prstGeom>
            <a:solidFill>
              <a:schemeClr val="accent1"/>
            </a:solidFill>
            <a:ln cap="flat" cmpd="sng" w="38100">
              <a:solidFill>
                <a:srgbClr val="FFC000"/>
              </a:solidFill>
              <a:prstDash val="solid"/>
              <a:round/>
              <a:headEnd len="sm" w="sm" type="none"/>
              <a:tailEnd len="med" w="med" type="triangle"/>
            </a:ln>
          </p:spPr>
        </p:cxnSp>
        <p:pic>
          <p:nvPicPr>
            <p:cNvPr id="1186" name="Google Shape;1186;p94"/>
            <p:cNvPicPr preferRelativeResize="0"/>
            <p:nvPr/>
          </p:nvPicPr>
          <p:blipFill rotWithShape="1">
            <a:blip r:embed="rId4">
              <a:alphaModFix/>
            </a:blip>
            <a:srcRect b="0" l="0" r="0" t="0"/>
            <a:stretch/>
          </p:blipFill>
          <p:spPr>
            <a:xfrm>
              <a:off x="6686306" y="3005039"/>
              <a:ext cx="2421529" cy="288000"/>
            </a:xfrm>
            <a:prstGeom prst="rect">
              <a:avLst/>
            </a:prstGeom>
            <a:noFill/>
            <a:ln>
              <a:noFill/>
            </a:ln>
          </p:spPr>
        </p:pic>
        <p:pic>
          <p:nvPicPr>
            <p:cNvPr id="1187" name="Google Shape;1187;p94"/>
            <p:cNvPicPr preferRelativeResize="0"/>
            <p:nvPr/>
          </p:nvPicPr>
          <p:blipFill rotWithShape="1">
            <a:blip r:embed="rId5">
              <a:alphaModFix/>
            </a:blip>
            <a:srcRect b="0" l="0" r="0" t="0"/>
            <a:stretch/>
          </p:blipFill>
          <p:spPr>
            <a:xfrm>
              <a:off x="181607" y="2717039"/>
              <a:ext cx="2598353" cy="288000"/>
            </a:xfrm>
            <a:prstGeom prst="rect">
              <a:avLst/>
            </a:prstGeom>
            <a:noFill/>
            <a:ln>
              <a:noFill/>
            </a:ln>
          </p:spPr>
        </p:pic>
      </p:grpSp>
      <p:grpSp>
        <p:nvGrpSpPr>
          <p:cNvPr id="1188" name="Google Shape;1188;p94"/>
          <p:cNvGrpSpPr/>
          <p:nvPr/>
        </p:nvGrpSpPr>
        <p:grpSpPr>
          <a:xfrm>
            <a:off x="1972408" y="3481849"/>
            <a:ext cx="4831841" cy="547351"/>
            <a:chOff x="1972408" y="3481849"/>
            <a:chExt cx="4831841" cy="547351"/>
          </a:xfrm>
        </p:grpSpPr>
        <p:cxnSp>
          <p:nvCxnSpPr>
            <p:cNvPr id="1189" name="Google Shape;1189;p94"/>
            <p:cNvCxnSpPr/>
            <p:nvPr/>
          </p:nvCxnSpPr>
          <p:spPr>
            <a:xfrm rot="10800000">
              <a:off x="2833937" y="3669482"/>
              <a:ext cx="3708412" cy="0"/>
            </a:xfrm>
            <a:prstGeom prst="straightConnector1">
              <a:avLst/>
            </a:prstGeom>
            <a:noFill/>
            <a:ln cap="flat" cmpd="sng" w="38100">
              <a:solidFill>
                <a:srgbClr val="009900"/>
              </a:solidFill>
              <a:prstDash val="solid"/>
              <a:round/>
              <a:headEnd len="sm" w="sm" type="none"/>
              <a:tailEnd len="sm" w="sm" type="none"/>
            </a:ln>
          </p:spPr>
        </p:cxnSp>
        <p:sp>
          <p:nvSpPr>
            <p:cNvPr id="1190" name="Google Shape;1190;p94"/>
            <p:cNvSpPr/>
            <p:nvPr/>
          </p:nvSpPr>
          <p:spPr>
            <a:xfrm>
              <a:off x="6444209" y="3678405"/>
              <a:ext cx="360040" cy="350795"/>
            </a:xfrm>
            <a:prstGeom prst="rect">
              <a:avLst/>
            </a:prstGeom>
            <a:noFill/>
            <a:ln cap="flat" cmpd="sng" w="38100">
              <a:solidFill>
                <a:srgbClr val="0099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9900"/>
                </a:solidFill>
                <a:latin typeface="Arial"/>
                <a:ea typeface="Arial"/>
                <a:cs typeface="Arial"/>
                <a:sym typeface="Arial"/>
              </a:endParaRPr>
            </a:p>
          </p:txBody>
        </p:sp>
        <p:sp>
          <p:nvSpPr>
            <p:cNvPr id="1191" name="Google Shape;1191;p94"/>
            <p:cNvSpPr txBox="1"/>
            <p:nvPr/>
          </p:nvSpPr>
          <p:spPr>
            <a:xfrm>
              <a:off x="1972408" y="3481849"/>
              <a:ext cx="9809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9900"/>
                  </a:solidFill>
                  <a:latin typeface="Arial"/>
                  <a:ea typeface="Arial"/>
                  <a:cs typeface="Arial"/>
                  <a:sym typeface="Arial"/>
                </a:rPr>
                <a:t> 0.6714</a:t>
              </a:r>
              <a:endParaRPr b="1" i="0" sz="1600" u="none" cap="none" strike="noStrike">
                <a:solidFill>
                  <a:srgbClr val="009900"/>
                </a:solidFill>
                <a:latin typeface="Arial"/>
                <a:ea typeface="Arial"/>
                <a:cs typeface="Arial"/>
                <a:sym typeface="Arial"/>
              </a:endParaRPr>
            </a:p>
          </p:txBody>
        </p:sp>
      </p:grpSp>
      <p:sp>
        <p:nvSpPr>
          <p:cNvPr id="1192" name="Google Shape;1192;p9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199" name="Google Shape;1199;p9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4.3 (cont.)</a:t>
            </a:r>
            <a:endParaRPr/>
          </a:p>
        </p:txBody>
      </p:sp>
      <p:pic>
        <p:nvPicPr>
          <p:cNvPr id="1200" name="Google Shape;1200;p95"/>
          <p:cNvPicPr preferRelativeResize="0"/>
          <p:nvPr>
            <p:ph idx="1" type="body"/>
          </p:nvPr>
        </p:nvPicPr>
        <p:blipFill rotWithShape="1">
          <a:blip r:embed="rId3">
            <a:alphaModFix/>
          </a:blip>
          <a:srcRect b="0" l="0" r="0" t="0"/>
          <a:stretch/>
        </p:blipFill>
        <p:spPr>
          <a:xfrm>
            <a:off x="1979613" y="1916113"/>
            <a:ext cx="5327650" cy="4743450"/>
          </a:xfrm>
          <a:prstGeom prst="rect">
            <a:avLst/>
          </a:prstGeom>
          <a:noFill/>
          <a:ln>
            <a:noFill/>
          </a:ln>
        </p:spPr>
      </p:pic>
      <p:grpSp>
        <p:nvGrpSpPr>
          <p:cNvPr id="1201" name="Google Shape;1201;p95"/>
          <p:cNvGrpSpPr/>
          <p:nvPr/>
        </p:nvGrpSpPr>
        <p:grpSpPr>
          <a:xfrm>
            <a:off x="5909503" y="1916113"/>
            <a:ext cx="3419847" cy="1800000"/>
            <a:chOff x="107950" y="1916113"/>
            <a:chExt cx="8208963" cy="4321175"/>
          </a:xfrm>
        </p:grpSpPr>
        <p:pic>
          <p:nvPicPr>
            <p:cNvPr id="1202" name="Google Shape;1202;p95"/>
            <p:cNvPicPr preferRelativeResize="0"/>
            <p:nvPr/>
          </p:nvPicPr>
          <p:blipFill rotWithShape="1">
            <a:blip r:embed="rId4">
              <a:alphaModFix/>
            </a:blip>
            <a:srcRect b="0" l="0" r="0" t="0"/>
            <a:stretch/>
          </p:blipFill>
          <p:spPr>
            <a:xfrm>
              <a:off x="2339975" y="1916113"/>
              <a:ext cx="5673725" cy="936625"/>
            </a:xfrm>
            <a:prstGeom prst="rect">
              <a:avLst/>
            </a:prstGeom>
            <a:noFill/>
            <a:ln>
              <a:noFill/>
            </a:ln>
          </p:spPr>
        </p:pic>
        <p:pic>
          <p:nvPicPr>
            <p:cNvPr id="1203" name="Google Shape;1203;p95"/>
            <p:cNvPicPr preferRelativeResize="0"/>
            <p:nvPr/>
          </p:nvPicPr>
          <p:blipFill rotWithShape="1">
            <a:blip r:embed="rId5">
              <a:alphaModFix/>
            </a:blip>
            <a:srcRect b="0" l="0" r="0" t="0"/>
            <a:stretch/>
          </p:blipFill>
          <p:spPr>
            <a:xfrm>
              <a:off x="1908175" y="2997200"/>
              <a:ext cx="5770563" cy="3240088"/>
            </a:xfrm>
            <a:prstGeom prst="rect">
              <a:avLst/>
            </a:prstGeom>
            <a:noFill/>
            <a:ln>
              <a:noFill/>
            </a:ln>
          </p:spPr>
        </p:pic>
        <p:pic>
          <p:nvPicPr>
            <p:cNvPr id="1204" name="Google Shape;1204;p95"/>
            <p:cNvPicPr preferRelativeResize="0"/>
            <p:nvPr/>
          </p:nvPicPr>
          <p:blipFill rotWithShape="1">
            <a:blip r:embed="rId6">
              <a:alphaModFix/>
            </a:blip>
            <a:srcRect b="0" l="0" r="0" t="0"/>
            <a:stretch/>
          </p:blipFill>
          <p:spPr>
            <a:xfrm>
              <a:off x="107950" y="2997200"/>
              <a:ext cx="1803400" cy="3240088"/>
            </a:xfrm>
            <a:prstGeom prst="rect">
              <a:avLst/>
            </a:prstGeom>
            <a:noFill/>
            <a:ln>
              <a:noFill/>
            </a:ln>
          </p:spPr>
        </p:pic>
        <p:pic>
          <p:nvPicPr>
            <p:cNvPr id="1205" name="Google Shape;1205;p95"/>
            <p:cNvPicPr preferRelativeResize="0"/>
            <p:nvPr/>
          </p:nvPicPr>
          <p:blipFill rotWithShape="1">
            <a:blip r:embed="rId7">
              <a:alphaModFix/>
            </a:blip>
            <a:srcRect b="0" l="0" r="0" t="0"/>
            <a:stretch/>
          </p:blipFill>
          <p:spPr>
            <a:xfrm>
              <a:off x="7947025" y="2997200"/>
              <a:ext cx="369888" cy="3240088"/>
            </a:xfrm>
            <a:prstGeom prst="rect">
              <a:avLst/>
            </a:prstGeom>
            <a:noFill/>
            <a:ln>
              <a:noFill/>
            </a:ln>
          </p:spPr>
        </p:pic>
      </p:grpSp>
      <p:sp>
        <p:nvSpPr>
          <p:cNvPr id="1206" name="Google Shape;1206;p9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9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a:t>
            </a:r>
            <a:endParaRPr/>
          </a:p>
        </p:txBody>
      </p:sp>
      <p:sp>
        <p:nvSpPr>
          <p:cNvPr id="1213" name="Google Shape;1213;p96"/>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Function </a:t>
            </a:r>
            <a:r>
              <a:rPr i="1" lang="en-US"/>
              <a:t>f(d | c) </a:t>
            </a:r>
            <a:r>
              <a:rPr lang="en-US"/>
              <a:t>is:</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209550" lvl="0" marL="342900" rtl="0" algn="l">
              <a:lnSpc>
                <a:spcPct val="100000"/>
              </a:lnSpc>
              <a:spcBef>
                <a:spcPts val="600"/>
              </a:spcBef>
              <a:spcAft>
                <a:spcPts val="0"/>
              </a:spcAft>
              <a:buSzPts val="2100"/>
              <a:buNone/>
            </a:pPr>
            <a:r>
              <a:t/>
            </a:r>
            <a:endParaRPr/>
          </a:p>
          <a:p>
            <a:pPr indent="-342900" lvl="0" marL="342900" rtl="0" algn="l">
              <a:lnSpc>
                <a:spcPct val="100000"/>
              </a:lnSpc>
              <a:spcBef>
                <a:spcPts val="600"/>
              </a:spcBef>
              <a:spcAft>
                <a:spcPts val="0"/>
              </a:spcAft>
              <a:buSzPts val="2100"/>
              <a:buChar char="●"/>
            </a:pPr>
            <a:r>
              <a:rPr lang="en-US"/>
              <a:t>Economic gain matrix </a:t>
            </a:r>
            <a:r>
              <a:rPr i="1" lang="en-US"/>
              <a:t>e </a:t>
            </a:r>
            <a:r>
              <a:rPr lang="en-US"/>
              <a:t>is:</a:t>
            </a:r>
            <a:endParaRPr/>
          </a:p>
          <a:p>
            <a:pPr indent="-209550" lvl="0" marL="342900" rtl="0" algn="l">
              <a:lnSpc>
                <a:spcPct val="100000"/>
              </a:lnSpc>
              <a:spcBef>
                <a:spcPts val="600"/>
              </a:spcBef>
              <a:spcAft>
                <a:spcPts val="0"/>
              </a:spcAft>
              <a:buSzPts val="2100"/>
              <a:buNone/>
            </a:pPr>
            <a:r>
              <a:t/>
            </a:r>
            <a:endParaRPr/>
          </a:p>
        </p:txBody>
      </p:sp>
      <p:sp>
        <p:nvSpPr>
          <p:cNvPr id="1214" name="Google Shape;1214;p9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pic>
        <p:nvPicPr>
          <p:cNvPr id="1215" name="Google Shape;1215;p96"/>
          <p:cNvPicPr preferRelativeResize="0"/>
          <p:nvPr/>
        </p:nvPicPr>
        <p:blipFill rotWithShape="1">
          <a:blip r:embed="rId3">
            <a:alphaModFix/>
          </a:blip>
          <a:srcRect b="0" l="0" r="0" t="0"/>
          <a:stretch/>
        </p:blipFill>
        <p:spPr>
          <a:xfrm>
            <a:off x="2940840" y="4746051"/>
            <a:ext cx="2181225" cy="1504950"/>
          </a:xfrm>
          <a:prstGeom prst="rect">
            <a:avLst/>
          </a:prstGeom>
          <a:noFill/>
          <a:ln>
            <a:noFill/>
          </a:ln>
        </p:spPr>
      </p:pic>
      <p:pic>
        <p:nvPicPr>
          <p:cNvPr id="1216" name="Google Shape;1216;p96"/>
          <p:cNvPicPr preferRelativeResize="0"/>
          <p:nvPr/>
        </p:nvPicPr>
        <p:blipFill rotWithShape="1">
          <a:blip r:embed="rId4">
            <a:alphaModFix/>
          </a:blip>
          <a:srcRect b="0" l="0" r="0" t="0"/>
          <a:stretch/>
        </p:blipFill>
        <p:spPr>
          <a:xfrm>
            <a:off x="2664616" y="2634469"/>
            <a:ext cx="2733675" cy="1504950"/>
          </a:xfrm>
          <a:prstGeom prst="rect">
            <a:avLst/>
          </a:prstGeom>
          <a:noFill/>
          <a:ln>
            <a:noFill/>
          </a:ln>
        </p:spPr>
      </p:pic>
      <p:sp>
        <p:nvSpPr>
          <p:cNvPr id="1217" name="Google Shape;1217;p9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23" name="Google Shape;1223;p9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24" name="Google Shape;1224;p97"/>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25" name="Google Shape;1225;p97"/>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26" name="Google Shape;1226;p97"/>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27" name="Google Shape;1227;p97"/>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228" name="Google Shape;1228;p9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29" name="Google Shape;1229;p97"/>
          <p:cNvSpPr/>
          <p:nvPr/>
        </p:nvSpPr>
        <p:spPr>
          <a:xfrm>
            <a:off x="121475" y="4156203"/>
            <a:ext cx="1405385"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30" name="Google Shape;1230;p97"/>
          <p:cNvSpPr/>
          <p:nvPr/>
        </p:nvSpPr>
        <p:spPr>
          <a:xfrm>
            <a:off x="1500979" y="4167126"/>
            <a:ext cx="7521546" cy="248285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9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36" name="Google Shape;1236;p9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37" name="Google Shape;1237;p98"/>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38" name="Google Shape;1238;p98"/>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39" name="Google Shape;1239;p98"/>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40" name="Google Shape;1240;p98"/>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241" name="Google Shape;1241;p9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2" name="Google Shape;1242;p98"/>
          <p:cNvSpPr/>
          <p:nvPr/>
        </p:nvSpPr>
        <p:spPr>
          <a:xfrm>
            <a:off x="121475" y="4156203"/>
            <a:ext cx="1388906"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43" name="Google Shape;1243;p98"/>
          <p:cNvSpPr/>
          <p:nvPr/>
        </p:nvSpPr>
        <p:spPr>
          <a:xfrm>
            <a:off x="1500979" y="4167126"/>
            <a:ext cx="7518020" cy="220778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9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49" name="Google Shape;1249;p9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50" name="Google Shape;1250;p99"/>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51" name="Google Shape;1251;p99"/>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52" name="Google Shape;1252;p99"/>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53" name="Google Shape;1253;p99"/>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254" name="Google Shape;1254;p9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5" name="Google Shape;1255;p99"/>
          <p:cNvSpPr/>
          <p:nvPr/>
        </p:nvSpPr>
        <p:spPr>
          <a:xfrm>
            <a:off x="121475" y="4156203"/>
            <a:ext cx="1389291"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56" name="Google Shape;1256;p99"/>
          <p:cNvSpPr/>
          <p:nvPr/>
        </p:nvSpPr>
        <p:spPr>
          <a:xfrm>
            <a:off x="1500979" y="4167126"/>
            <a:ext cx="7521546" cy="242342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0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62" name="Google Shape;1262;p10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63" name="Google Shape;1263;p100"/>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64" name="Google Shape;1264;p100"/>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65" name="Google Shape;1265;p100"/>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66" name="Google Shape;1266;p100"/>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267" name="Google Shape;1267;p10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68" name="Google Shape;1268;p100"/>
          <p:cNvSpPr/>
          <p:nvPr/>
        </p:nvSpPr>
        <p:spPr>
          <a:xfrm>
            <a:off x="121475" y="4156203"/>
            <a:ext cx="1393651"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69" name="Google Shape;1269;p100"/>
          <p:cNvSpPr/>
          <p:nvPr/>
        </p:nvSpPr>
        <p:spPr>
          <a:xfrm>
            <a:off x="1500979" y="4167126"/>
            <a:ext cx="7518020" cy="242419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75" name="Google Shape;1275;p10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76" name="Google Shape;1276;p101"/>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77" name="Google Shape;1277;p101"/>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78" name="Google Shape;1278;p101"/>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79" name="Google Shape;1279;p101"/>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grpSp>
        <p:nvGrpSpPr>
          <p:cNvPr id="1280" name="Google Shape;1280;p101"/>
          <p:cNvGrpSpPr/>
          <p:nvPr/>
        </p:nvGrpSpPr>
        <p:grpSpPr>
          <a:xfrm>
            <a:off x="2107523" y="2627217"/>
            <a:ext cx="6409671" cy="646290"/>
            <a:chOff x="2055058" y="2627217"/>
            <a:chExt cx="6409671" cy="646290"/>
          </a:xfrm>
        </p:grpSpPr>
        <p:sp>
          <p:nvSpPr>
            <p:cNvPr id="1281" name="Google Shape;1281;p101"/>
            <p:cNvSpPr/>
            <p:nvPr/>
          </p:nvSpPr>
          <p:spPr>
            <a:xfrm>
              <a:off x="2055058" y="2743198"/>
              <a:ext cx="4482933" cy="360040"/>
            </a:xfrm>
            <a:prstGeom prst="rect">
              <a:avLst/>
            </a:prstGeom>
            <a:noFill/>
            <a:ln cap="flat" cmpd="sng" w="38100">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70C0"/>
                </a:solidFill>
                <a:latin typeface="Arial"/>
                <a:ea typeface="Arial"/>
                <a:cs typeface="Arial"/>
                <a:sym typeface="Arial"/>
              </a:endParaRPr>
            </a:p>
          </p:txBody>
        </p:sp>
        <p:sp>
          <p:nvSpPr>
            <p:cNvPr id="1282" name="Google Shape;1282;p101"/>
            <p:cNvSpPr/>
            <p:nvPr/>
          </p:nvSpPr>
          <p:spPr>
            <a:xfrm>
              <a:off x="6537991" y="2627217"/>
              <a:ext cx="1926738" cy="6462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Maximin </a:t>
              </a:r>
              <a:endParaRPr b="0" i="0" sz="1400" u="none" cap="none" strike="noStrike">
                <a:solidFill>
                  <a:srgbClr val="0070C0"/>
                </a:solidFill>
                <a:latin typeface="Schoolbell"/>
                <a:ea typeface="Schoolbell"/>
                <a:cs typeface="Schoolbell"/>
                <a:sym typeface="Schoolbel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Decision Rule </a:t>
              </a:r>
              <a:endParaRPr b="1" i="0" sz="1800" u="none" cap="none" strike="noStrike">
                <a:solidFill>
                  <a:srgbClr val="0070C0"/>
                </a:solidFill>
                <a:latin typeface="Schoolbell"/>
                <a:ea typeface="Schoolbell"/>
                <a:cs typeface="Schoolbell"/>
                <a:sym typeface="Schoolbell"/>
              </a:endParaRPr>
            </a:p>
          </p:txBody>
        </p:sp>
      </p:grpSp>
      <p:sp>
        <p:nvSpPr>
          <p:cNvPr id="1283" name="Google Shape;1283;p10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84" name="Google Shape;1284;p101"/>
          <p:cNvSpPr/>
          <p:nvPr/>
        </p:nvSpPr>
        <p:spPr>
          <a:xfrm>
            <a:off x="121475" y="4156203"/>
            <a:ext cx="1389291"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85" name="Google Shape;1285;p101"/>
          <p:cNvSpPr/>
          <p:nvPr/>
        </p:nvSpPr>
        <p:spPr>
          <a:xfrm>
            <a:off x="1500979" y="4167126"/>
            <a:ext cx="7521546" cy="248285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0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291" name="Google Shape;1291;p10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292" name="Google Shape;1292;p102"/>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293" name="Google Shape;1293;p102"/>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294" name="Google Shape;1294;p102"/>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295" name="Google Shape;1295;p102"/>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296" name="Google Shape;1296;p10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97" name="Google Shape;1297;p102"/>
          <p:cNvSpPr/>
          <p:nvPr/>
        </p:nvSpPr>
        <p:spPr>
          <a:xfrm>
            <a:off x="121475" y="4156203"/>
            <a:ext cx="1393651"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298" name="Google Shape;1298;p102"/>
          <p:cNvSpPr/>
          <p:nvPr/>
        </p:nvSpPr>
        <p:spPr>
          <a:xfrm>
            <a:off x="1500979" y="4167126"/>
            <a:ext cx="7518020" cy="242419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4.1 Curse of Dimensionality</a:t>
            </a:r>
            <a:endParaRPr/>
          </a:p>
        </p:txBody>
      </p:sp>
      <p:sp>
        <p:nvSpPr>
          <p:cNvPr id="172" name="Google Shape;172;p22"/>
          <p:cNvSpPr txBox="1"/>
          <p:nvPr>
            <p:ph idx="1" type="body"/>
          </p:nvPr>
        </p:nvSpPr>
        <p:spPr>
          <a:xfrm>
            <a:off x="694373" y="1858962"/>
            <a:ext cx="8229600" cy="4411663"/>
          </a:xfrm>
          <a:prstGeom prst="rect">
            <a:avLst/>
          </a:prstGeom>
          <a:noFill/>
          <a:ln>
            <a:noFill/>
          </a:ln>
        </p:spPr>
        <p:txBody>
          <a:bodyPr anchorCtr="0" anchor="t" bIns="45700" lIns="91425" spcFirstLastPara="1" rIns="91425" wrap="square" tIns="45700">
            <a:noAutofit/>
          </a:bodyPr>
          <a:lstStyle/>
          <a:p>
            <a:pPr indent="-308610" lvl="0" marL="457200" rtl="0" algn="l">
              <a:lnSpc>
                <a:spcPct val="100000"/>
              </a:lnSpc>
              <a:spcBef>
                <a:spcPts val="360"/>
              </a:spcBef>
              <a:spcAft>
                <a:spcPts val="0"/>
              </a:spcAft>
              <a:buSzPts val="1260"/>
              <a:buChar char="●"/>
            </a:pPr>
            <a:r>
              <a:rPr lang="en-US" sz="2600"/>
              <a:t>When dimensionality increases, data becomes increasingly sparse in the space that it occupies.</a:t>
            </a:r>
            <a:endParaRPr/>
          </a:p>
          <a:p>
            <a:pPr indent="-308610" lvl="0" marL="457200" rtl="0" algn="l">
              <a:lnSpc>
                <a:spcPct val="100000"/>
              </a:lnSpc>
              <a:spcBef>
                <a:spcPts val="360"/>
              </a:spcBef>
              <a:spcAft>
                <a:spcPts val="0"/>
              </a:spcAft>
              <a:buSzPts val="1260"/>
              <a:buChar char="●"/>
            </a:pPr>
            <a:r>
              <a:rPr lang="en-US" sz="2600"/>
              <a:t>May spend much time and memory required by data mining algorithms.</a:t>
            </a:r>
            <a:endParaRPr/>
          </a:p>
          <a:p>
            <a:pPr indent="-308610" lvl="0" marL="457200" rtl="0" algn="l">
              <a:lnSpc>
                <a:spcPct val="100000"/>
              </a:lnSpc>
              <a:spcBef>
                <a:spcPts val="360"/>
              </a:spcBef>
              <a:spcAft>
                <a:spcPts val="0"/>
              </a:spcAft>
              <a:buSzPts val="1260"/>
              <a:buChar char="●"/>
            </a:pPr>
            <a:r>
              <a:rPr lang="en-US" sz="2600"/>
              <a:t>Hard to visualize.</a:t>
            </a:r>
            <a:endParaRPr sz="2600"/>
          </a:p>
        </p:txBody>
      </p:sp>
      <p:sp>
        <p:nvSpPr>
          <p:cNvPr id="173" name="Google Shape;173;p2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DC &amp; CV Lab. CSIE NTU</a:t>
            </a:r>
            <a:endParaRPr/>
          </a:p>
        </p:txBody>
      </p:sp>
      <p:pic>
        <p:nvPicPr>
          <p:cNvPr id="174" name="Google Shape;174;p22"/>
          <p:cNvPicPr preferRelativeResize="0"/>
          <p:nvPr/>
        </p:nvPicPr>
        <p:blipFill rotWithShape="1">
          <a:blip r:embed="rId3">
            <a:alphaModFix/>
          </a:blip>
          <a:srcRect b="0" l="0" r="0" t="0"/>
          <a:stretch/>
        </p:blipFill>
        <p:spPr>
          <a:xfrm>
            <a:off x="1042988" y="4449763"/>
            <a:ext cx="5200650" cy="1935956"/>
          </a:xfrm>
          <a:prstGeom prst="rect">
            <a:avLst/>
          </a:prstGeom>
          <a:noFill/>
          <a:ln>
            <a:noFill/>
          </a:ln>
        </p:spPr>
      </p:pic>
      <p:pic>
        <p:nvPicPr>
          <p:cNvPr id="175" name="Google Shape;175;p22"/>
          <p:cNvPicPr preferRelativeResize="0"/>
          <p:nvPr/>
        </p:nvPicPr>
        <p:blipFill rotWithShape="1">
          <a:blip r:embed="rId4">
            <a:alphaModFix/>
          </a:blip>
          <a:srcRect b="0" l="0" r="0" t="0"/>
          <a:stretch/>
        </p:blipFill>
        <p:spPr>
          <a:xfrm>
            <a:off x="7136953" y="5249182"/>
            <a:ext cx="1668840" cy="1251630"/>
          </a:xfrm>
          <a:prstGeom prst="rect">
            <a:avLst/>
          </a:prstGeom>
          <a:noFill/>
          <a:ln>
            <a:noFill/>
          </a:ln>
        </p:spPr>
      </p:pic>
      <p:pic>
        <p:nvPicPr>
          <p:cNvPr id="176" name="Google Shape;176;p22"/>
          <p:cNvPicPr preferRelativeResize="0"/>
          <p:nvPr/>
        </p:nvPicPr>
        <p:blipFill rotWithShape="1">
          <a:blip r:embed="rId5">
            <a:alphaModFix/>
          </a:blip>
          <a:srcRect b="0" l="0" r="0" t="0"/>
          <a:stretch/>
        </p:blipFill>
        <p:spPr>
          <a:xfrm>
            <a:off x="7136953" y="3823948"/>
            <a:ext cx="1668839" cy="1251630"/>
          </a:xfrm>
          <a:prstGeom prst="rect">
            <a:avLst/>
          </a:prstGeom>
          <a:noFill/>
          <a:ln>
            <a:noFill/>
          </a:ln>
        </p:spPr>
      </p:pic>
      <p:pic>
        <p:nvPicPr>
          <p:cNvPr id="177" name="Google Shape;177;p22"/>
          <p:cNvPicPr preferRelativeResize="0"/>
          <p:nvPr/>
        </p:nvPicPr>
        <p:blipFill rotWithShape="1">
          <a:blip r:embed="rId6">
            <a:alphaModFix/>
          </a:blip>
          <a:srcRect b="21043" l="11374" r="15470" t="76266"/>
          <a:stretch/>
        </p:blipFill>
        <p:spPr>
          <a:xfrm>
            <a:off x="5041947" y="3467738"/>
            <a:ext cx="3763845" cy="184510"/>
          </a:xfrm>
          <a:prstGeom prst="rect">
            <a:avLst/>
          </a:prstGeom>
          <a:noFill/>
          <a:ln>
            <a:noFill/>
          </a:ln>
        </p:spPr>
      </p:pic>
      <p:sp>
        <p:nvSpPr>
          <p:cNvPr id="178" name="Google Shape;178;p2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03"/>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04" name="Google Shape;1304;p103"/>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305" name="Google Shape;1305;p103"/>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306" name="Google Shape;1306;p103"/>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307" name="Google Shape;1307;p103"/>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308" name="Google Shape;1308;p103"/>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309" name="Google Shape;1309;p103"/>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0" name="Google Shape;1310;p103"/>
          <p:cNvSpPr/>
          <p:nvPr/>
        </p:nvSpPr>
        <p:spPr>
          <a:xfrm>
            <a:off x="121475" y="4156203"/>
            <a:ext cx="1381276"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311" name="Google Shape;1311;p103"/>
          <p:cNvSpPr/>
          <p:nvPr/>
        </p:nvSpPr>
        <p:spPr>
          <a:xfrm>
            <a:off x="1500979" y="4167126"/>
            <a:ext cx="7521546" cy="248285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04"/>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17" name="Google Shape;1317;p104"/>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318" name="Google Shape;1318;p104"/>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319" name="Google Shape;1319;p104"/>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320" name="Google Shape;1320;p104"/>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321" name="Google Shape;1321;p104"/>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sp>
        <p:nvSpPr>
          <p:cNvPr id="1322" name="Google Shape;1322;p104"/>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3" name="Google Shape;1323;p104"/>
          <p:cNvSpPr/>
          <p:nvPr/>
        </p:nvSpPr>
        <p:spPr>
          <a:xfrm>
            <a:off x="121475" y="4156203"/>
            <a:ext cx="1385636"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324" name="Google Shape;1324;p104"/>
          <p:cNvSpPr/>
          <p:nvPr/>
        </p:nvSpPr>
        <p:spPr>
          <a:xfrm>
            <a:off x="1500979" y="4167126"/>
            <a:ext cx="7518020" cy="242419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05"/>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30" name="Google Shape;1330;p105"/>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331" name="Google Shape;1331;p105"/>
          <p:cNvPicPr preferRelativeResize="0"/>
          <p:nvPr/>
        </p:nvPicPr>
        <p:blipFill rotWithShape="1">
          <a:blip r:embed="rId3">
            <a:alphaModFix/>
          </a:blip>
          <a:srcRect b="0" l="0" r="0" t="0"/>
          <a:stretch/>
        </p:blipFill>
        <p:spPr>
          <a:xfrm>
            <a:off x="2219835" y="1988840"/>
            <a:ext cx="4688456" cy="1923087"/>
          </a:xfrm>
          <a:prstGeom prst="rect">
            <a:avLst/>
          </a:prstGeom>
          <a:noFill/>
          <a:ln>
            <a:noFill/>
          </a:ln>
        </p:spPr>
      </p:pic>
      <p:pic>
        <p:nvPicPr>
          <p:cNvPr id="1332" name="Google Shape;1332;p105"/>
          <p:cNvPicPr preferRelativeResize="0"/>
          <p:nvPr/>
        </p:nvPicPr>
        <p:blipFill rotWithShape="1">
          <a:blip r:embed="rId4">
            <a:alphaModFix/>
          </a:blip>
          <a:srcRect b="0" l="0" r="0" t="0"/>
          <a:stretch/>
        </p:blipFill>
        <p:spPr>
          <a:xfrm>
            <a:off x="1113625" y="105880"/>
            <a:ext cx="1634810" cy="900000"/>
          </a:xfrm>
          <a:prstGeom prst="rect">
            <a:avLst/>
          </a:prstGeom>
          <a:noFill/>
          <a:ln>
            <a:noFill/>
          </a:ln>
        </p:spPr>
      </p:pic>
      <p:pic>
        <p:nvPicPr>
          <p:cNvPr id="1333" name="Google Shape;1333;p105"/>
          <p:cNvPicPr preferRelativeResize="0"/>
          <p:nvPr/>
        </p:nvPicPr>
        <p:blipFill rotWithShape="1">
          <a:blip r:embed="rId5">
            <a:alphaModFix/>
          </a:blip>
          <a:srcRect b="0" l="0" r="0" t="0"/>
          <a:stretch/>
        </p:blipFill>
        <p:spPr>
          <a:xfrm>
            <a:off x="3259633" y="205549"/>
            <a:ext cx="1304430" cy="900000"/>
          </a:xfrm>
          <a:prstGeom prst="rect">
            <a:avLst/>
          </a:prstGeom>
          <a:noFill/>
          <a:ln>
            <a:noFill/>
          </a:ln>
        </p:spPr>
      </p:pic>
      <p:pic>
        <p:nvPicPr>
          <p:cNvPr id="1334" name="Google Shape;1334;p105"/>
          <p:cNvPicPr preferRelativeResize="0"/>
          <p:nvPr/>
        </p:nvPicPr>
        <p:blipFill rotWithShape="1">
          <a:blip r:embed="rId6">
            <a:alphaModFix/>
          </a:blip>
          <a:srcRect b="0" l="0" r="0" t="0"/>
          <a:stretch/>
        </p:blipFill>
        <p:spPr>
          <a:xfrm>
            <a:off x="4965080" y="402385"/>
            <a:ext cx="3913116" cy="648000"/>
          </a:xfrm>
          <a:prstGeom prst="rect">
            <a:avLst/>
          </a:prstGeom>
          <a:noFill/>
          <a:ln>
            <a:noFill/>
          </a:ln>
        </p:spPr>
      </p:pic>
      <p:grpSp>
        <p:nvGrpSpPr>
          <p:cNvPr id="1335" name="Google Shape;1335;p105"/>
          <p:cNvGrpSpPr/>
          <p:nvPr/>
        </p:nvGrpSpPr>
        <p:grpSpPr>
          <a:xfrm>
            <a:off x="2107523" y="2627217"/>
            <a:ext cx="6409671" cy="646290"/>
            <a:chOff x="2055058" y="2627217"/>
            <a:chExt cx="6409671" cy="646290"/>
          </a:xfrm>
        </p:grpSpPr>
        <p:sp>
          <p:nvSpPr>
            <p:cNvPr id="1336" name="Google Shape;1336;p105"/>
            <p:cNvSpPr/>
            <p:nvPr/>
          </p:nvSpPr>
          <p:spPr>
            <a:xfrm>
              <a:off x="2055058" y="2743198"/>
              <a:ext cx="4482933" cy="360040"/>
            </a:xfrm>
            <a:prstGeom prst="rect">
              <a:avLst/>
            </a:prstGeom>
            <a:noFill/>
            <a:ln cap="flat" cmpd="sng" w="38100">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70C0"/>
                </a:solidFill>
                <a:latin typeface="Arial"/>
                <a:ea typeface="Arial"/>
                <a:cs typeface="Arial"/>
                <a:sym typeface="Arial"/>
              </a:endParaRPr>
            </a:p>
          </p:txBody>
        </p:sp>
        <p:sp>
          <p:nvSpPr>
            <p:cNvPr id="1337" name="Google Shape;1337;p105"/>
            <p:cNvSpPr/>
            <p:nvPr/>
          </p:nvSpPr>
          <p:spPr>
            <a:xfrm>
              <a:off x="6537991" y="2627217"/>
              <a:ext cx="1926738" cy="6462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Maximin </a:t>
              </a:r>
              <a:endParaRPr b="0" i="0" sz="1400" u="none" cap="none" strike="noStrike">
                <a:solidFill>
                  <a:srgbClr val="0070C0"/>
                </a:solidFill>
                <a:latin typeface="Schoolbell"/>
                <a:ea typeface="Schoolbell"/>
                <a:cs typeface="Schoolbell"/>
                <a:sym typeface="Schoolbel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Schoolbell"/>
                  <a:ea typeface="Schoolbell"/>
                  <a:cs typeface="Schoolbell"/>
                  <a:sym typeface="Schoolbell"/>
                </a:rPr>
                <a:t>Decision Rule </a:t>
              </a:r>
              <a:endParaRPr b="1" i="0" sz="1800" u="none" cap="none" strike="noStrike">
                <a:solidFill>
                  <a:srgbClr val="0070C0"/>
                </a:solidFill>
                <a:latin typeface="Schoolbell"/>
                <a:ea typeface="Schoolbell"/>
                <a:cs typeface="Schoolbell"/>
                <a:sym typeface="Schoolbell"/>
              </a:endParaRPr>
            </a:p>
          </p:txBody>
        </p:sp>
      </p:grpSp>
      <p:sp>
        <p:nvSpPr>
          <p:cNvPr id="1338" name="Google Shape;1338;p105"/>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9" name="Google Shape;1339;p105"/>
          <p:cNvSpPr/>
          <p:nvPr/>
        </p:nvSpPr>
        <p:spPr>
          <a:xfrm>
            <a:off x="121475" y="4156203"/>
            <a:ext cx="1405385" cy="338554"/>
          </a:xfrm>
          <a:prstGeom prst="rect">
            <a:avLst/>
          </a:prstGeom>
          <a:blipFill rotWithShape="1">
            <a:blip r:embed="rId7">
              <a:alphaModFix/>
            </a:blip>
            <a:stretch>
              <a:fillRect b="-1272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340" name="Google Shape;1340;p105"/>
          <p:cNvSpPr/>
          <p:nvPr/>
        </p:nvSpPr>
        <p:spPr>
          <a:xfrm>
            <a:off x="1500979" y="4167126"/>
            <a:ext cx="7521546" cy="248285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341" name="Google Shape;1341;p105"/>
          <p:cNvSpPr/>
          <p:nvPr/>
        </p:nvSpPr>
        <p:spPr>
          <a:xfrm>
            <a:off x="6011863" y="2362852"/>
            <a:ext cx="521320" cy="35013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2" name="Google Shape;1342;p105"/>
          <p:cNvSpPr/>
          <p:nvPr/>
        </p:nvSpPr>
        <p:spPr>
          <a:xfrm>
            <a:off x="6011863" y="2767196"/>
            <a:ext cx="521320" cy="35013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3" name="Google Shape;1343;p105"/>
          <p:cNvSpPr/>
          <p:nvPr/>
        </p:nvSpPr>
        <p:spPr>
          <a:xfrm>
            <a:off x="4443760" y="3157451"/>
            <a:ext cx="521320" cy="35013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4" name="Google Shape;1344;p105"/>
          <p:cNvSpPr/>
          <p:nvPr/>
        </p:nvSpPr>
        <p:spPr>
          <a:xfrm>
            <a:off x="4443760" y="3503901"/>
            <a:ext cx="521320" cy="350131"/>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06"/>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50" name="Google Shape;1350;p106"/>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351" name="Google Shape;1351;p106"/>
          <p:cNvPicPr preferRelativeResize="0"/>
          <p:nvPr>
            <p:ph idx="1" type="body"/>
          </p:nvPr>
        </p:nvPicPr>
        <p:blipFill rotWithShape="1">
          <a:blip r:embed="rId3">
            <a:alphaModFix/>
          </a:blip>
          <a:srcRect b="0" l="0" r="0" t="0"/>
          <a:stretch/>
        </p:blipFill>
        <p:spPr>
          <a:xfrm>
            <a:off x="2268538" y="1916113"/>
            <a:ext cx="5256212" cy="4784725"/>
          </a:xfrm>
          <a:prstGeom prst="rect">
            <a:avLst/>
          </a:prstGeom>
          <a:noFill/>
          <a:ln>
            <a:noFill/>
          </a:ln>
        </p:spPr>
      </p:pic>
      <p:grpSp>
        <p:nvGrpSpPr>
          <p:cNvPr id="1352" name="Google Shape;1352;p106"/>
          <p:cNvGrpSpPr/>
          <p:nvPr/>
        </p:nvGrpSpPr>
        <p:grpSpPr>
          <a:xfrm>
            <a:off x="2987824" y="2924944"/>
            <a:ext cx="3600400" cy="581223"/>
            <a:chOff x="1677900" y="2467570"/>
            <a:chExt cx="3600400" cy="581223"/>
          </a:xfrm>
        </p:grpSpPr>
        <p:cxnSp>
          <p:nvCxnSpPr>
            <p:cNvPr id="1353" name="Google Shape;1353;p106"/>
            <p:cNvCxnSpPr/>
            <p:nvPr/>
          </p:nvCxnSpPr>
          <p:spPr>
            <a:xfrm>
              <a:off x="1677900" y="2827610"/>
              <a:ext cx="359220" cy="221183"/>
            </a:xfrm>
            <a:prstGeom prst="straightConnector1">
              <a:avLst/>
            </a:prstGeom>
            <a:noFill/>
            <a:ln cap="flat" cmpd="sng" w="38100">
              <a:solidFill>
                <a:srgbClr val="FF0000"/>
              </a:solidFill>
              <a:prstDash val="solid"/>
              <a:round/>
              <a:headEnd len="sm" w="sm" type="none"/>
              <a:tailEnd len="sm" w="sm" type="none"/>
            </a:ln>
          </p:spPr>
        </p:cxnSp>
        <p:cxnSp>
          <p:nvCxnSpPr>
            <p:cNvPr id="1354" name="Google Shape;1354;p106"/>
            <p:cNvCxnSpPr/>
            <p:nvPr/>
          </p:nvCxnSpPr>
          <p:spPr>
            <a:xfrm>
              <a:off x="2037121" y="3048793"/>
              <a:ext cx="2305075" cy="0"/>
            </a:xfrm>
            <a:prstGeom prst="straightConnector1">
              <a:avLst/>
            </a:prstGeom>
            <a:noFill/>
            <a:ln cap="flat" cmpd="sng" w="38100">
              <a:solidFill>
                <a:srgbClr val="FF0000"/>
              </a:solidFill>
              <a:prstDash val="solid"/>
              <a:round/>
              <a:headEnd len="sm" w="sm" type="none"/>
              <a:tailEnd len="sm" w="sm" type="none"/>
            </a:ln>
          </p:spPr>
        </p:cxnSp>
        <p:cxnSp>
          <p:nvCxnSpPr>
            <p:cNvPr id="1355" name="Google Shape;1355;p106"/>
            <p:cNvCxnSpPr/>
            <p:nvPr/>
          </p:nvCxnSpPr>
          <p:spPr>
            <a:xfrm flipH="1">
              <a:off x="4342198" y="2467570"/>
              <a:ext cx="936102" cy="581223"/>
            </a:xfrm>
            <a:prstGeom prst="straightConnector1">
              <a:avLst/>
            </a:prstGeom>
            <a:noFill/>
            <a:ln cap="flat" cmpd="sng" w="38100">
              <a:solidFill>
                <a:srgbClr val="FF0000"/>
              </a:solidFill>
              <a:prstDash val="solid"/>
              <a:round/>
              <a:headEnd len="sm" w="sm" type="none"/>
              <a:tailEnd len="sm" w="sm" type="none"/>
            </a:ln>
          </p:spPr>
        </p:cxnSp>
      </p:grpSp>
      <p:cxnSp>
        <p:nvCxnSpPr>
          <p:cNvPr id="1356" name="Google Shape;1356;p106"/>
          <p:cNvCxnSpPr/>
          <p:nvPr/>
        </p:nvCxnSpPr>
        <p:spPr>
          <a:xfrm rot="10800000">
            <a:off x="3009671" y="3501008"/>
            <a:ext cx="3506545" cy="5159"/>
          </a:xfrm>
          <a:prstGeom prst="straightConnector1">
            <a:avLst/>
          </a:prstGeom>
          <a:noFill/>
          <a:ln cap="flat" cmpd="sng" w="38100">
            <a:solidFill>
              <a:srgbClr val="0070C0"/>
            </a:solidFill>
            <a:prstDash val="solid"/>
            <a:round/>
            <a:headEnd len="sm" w="sm" type="none"/>
            <a:tailEnd len="sm" w="sm" type="none"/>
          </a:ln>
        </p:spPr>
      </p:cxnSp>
      <p:sp>
        <p:nvSpPr>
          <p:cNvPr id="1357" name="Google Shape;1357;p106"/>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358" name="Google Shape;1358;p106"/>
          <p:cNvPicPr preferRelativeResize="0"/>
          <p:nvPr/>
        </p:nvPicPr>
        <p:blipFill rotWithShape="1">
          <a:blip r:embed="rId4">
            <a:alphaModFix/>
          </a:blip>
          <a:srcRect b="0" l="0" r="0" t="0"/>
          <a:stretch/>
        </p:blipFill>
        <p:spPr>
          <a:xfrm>
            <a:off x="6516216" y="689625"/>
            <a:ext cx="2478030" cy="93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7"/>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64" name="Google Shape;1364;p107"/>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4.5 Example 4.4 (cont.)</a:t>
            </a:r>
            <a:endParaRPr/>
          </a:p>
        </p:txBody>
      </p:sp>
      <p:pic>
        <p:nvPicPr>
          <p:cNvPr id="1365" name="Google Shape;1365;p107"/>
          <p:cNvPicPr preferRelativeResize="0"/>
          <p:nvPr>
            <p:ph idx="1" type="body"/>
          </p:nvPr>
        </p:nvPicPr>
        <p:blipFill rotWithShape="1">
          <a:blip r:embed="rId3">
            <a:alphaModFix/>
          </a:blip>
          <a:srcRect b="0" l="0" r="0" t="0"/>
          <a:stretch/>
        </p:blipFill>
        <p:spPr>
          <a:xfrm>
            <a:off x="1042988" y="1976438"/>
            <a:ext cx="7058025" cy="4664075"/>
          </a:xfrm>
          <a:prstGeom prst="rect">
            <a:avLst/>
          </a:prstGeom>
          <a:noFill/>
          <a:ln>
            <a:noFill/>
          </a:ln>
        </p:spPr>
      </p:pic>
      <p:sp>
        <p:nvSpPr>
          <p:cNvPr id="1366" name="Google Shape;1366;p107"/>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8"/>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Joke Time</a:t>
            </a:r>
            <a:endParaRPr/>
          </a:p>
        </p:txBody>
      </p:sp>
      <p:sp>
        <p:nvSpPr>
          <p:cNvPr id="1372" name="Google Shape;1372;p108"/>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209550" lvl="0" marL="342900" rtl="0" algn="l">
              <a:lnSpc>
                <a:spcPct val="100000"/>
              </a:lnSpc>
              <a:spcBef>
                <a:spcPts val="0"/>
              </a:spcBef>
              <a:spcAft>
                <a:spcPts val="0"/>
              </a:spcAft>
              <a:buSzPts val="2100"/>
              <a:buNone/>
            </a:pPr>
            <a:r>
              <a:t/>
            </a:r>
            <a:endParaRPr/>
          </a:p>
        </p:txBody>
      </p:sp>
      <p:sp>
        <p:nvSpPr>
          <p:cNvPr id="1373" name="Google Shape;1373;p108"/>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74" name="Google Shape;1374;p108"/>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09"/>
          <p:cNvSpPr/>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The misidentification error </a:t>
            </a:r>
            <a:r>
              <a:rPr b="0" i="1" lang="en-US" sz="3000" u="none" cap="none" strike="noStrike">
                <a:solidFill>
                  <a:schemeClr val="dk1"/>
                </a:solidFill>
                <a:latin typeface="Arial"/>
                <a:ea typeface="Arial"/>
                <a:cs typeface="Arial"/>
                <a:sym typeface="Arial"/>
              </a:rPr>
              <a:t>α</a:t>
            </a:r>
            <a:r>
              <a:rPr b="0" i="1" lang="en-US" sz="1100" u="none" cap="none" strike="noStrike">
                <a:solidFill>
                  <a:schemeClr val="dk1"/>
                </a:solidFill>
                <a:latin typeface="Arial"/>
                <a:ea typeface="Arial"/>
                <a:cs typeface="Arial"/>
                <a:sym typeface="Arial"/>
              </a:rPr>
              <a:t>k</a:t>
            </a:r>
            <a:endParaRPr b="0" i="0" sz="1400" u="none" cap="none" strike="noStrike">
              <a:solidFill>
                <a:srgbClr val="000000"/>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294005" lvl="0" marL="342900" marR="0" rtl="0" algn="l">
              <a:lnSpc>
                <a:spcPct val="100000"/>
              </a:lnSpc>
              <a:spcBef>
                <a:spcPts val="220"/>
              </a:spcBef>
              <a:spcAft>
                <a:spcPts val="0"/>
              </a:spcAft>
              <a:buClr>
                <a:schemeClr val="dk2"/>
              </a:buClr>
              <a:buSzPts val="770"/>
              <a:buFont typeface="Noto Sans Symbols"/>
              <a:buNone/>
            </a:pPr>
            <a:r>
              <a:t/>
            </a:r>
            <a:endParaRPr b="0" i="0" sz="1100" u="none" cap="none" strike="noStrike">
              <a:solidFill>
                <a:schemeClr val="dk1"/>
              </a:solidFill>
              <a:latin typeface="Arial"/>
              <a:ea typeface="Arial"/>
              <a:cs typeface="Arial"/>
              <a:sym typeface="Arial"/>
            </a:endParaRPr>
          </a:p>
          <a:p>
            <a:pPr indent="-342900" lvl="0" marL="342900" marR="0" rtl="0" algn="l">
              <a:lnSpc>
                <a:spcPct val="100000"/>
              </a:lnSpc>
              <a:spcBef>
                <a:spcPts val="600"/>
              </a:spcBef>
              <a:spcAft>
                <a:spcPts val="0"/>
              </a:spcAft>
              <a:buClr>
                <a:schemeClr val="dk2"/>
              </a:buClr>
              <a:buSzPts val="2100"/>
              <a:buFont typeface="Noto Sans Symbols"/>
              <a:buChar char="●"/>
            </a:pPr>
            <a:r>
              <a:rPr b="0" i="0" lang="en-US" sz="3000" u="none" cap="none" strike="noStrike">
                <a:solidFill>
                  <a:schemeClr val="dk1"/>
                </a:solidFill>
                <a:latin typeface="Arial"/>
                <a:ea typeface="Arial"/>
                <a:cs typeface="Arial"/>
                <a:sym typeface="Arial"/>
              </a:rPr>
              <a:t>The false-identification error </a:t>
            </a:r>
            <a:r>
              <a:rPr b="0" i="1" lang="en-US" sz="3000" u="none" cap="none" strike="noStrike">
                <a:solidFill>
                  <a:schemeClr val="dk1"/>
                </a:solidFill>
                <a:latin typeface="Arial"/>
                <a:ea typeface="Arial"/>
                <a:cs typeface="Arial"/>
                <a:sym typeface="Arial"/>
              </a:rPr>
              <a:t>β</a:t>
            </a:r>
            <a:r>
              <a:rPr b="0" i="1" lang="en-US" sz="1100" u="none" cap="none" strike="noStrike">
                <a:solidFill>
                  <a:schemeClr val="dk1"/>
                </a:solidFill>
                <a:latin typeface="Arial"/>
                <a:ea typeface="Arial"/>
                <a:cs typeface="Arial"/>
                <a:sym typeface="Arial"/>
              </a:rPr>
              <a:t>k</a:t>
            </a:r>
            <a:endParaRPr b="0" i="0" sz="1400" u="none" cap="none" strike="noStrike">
              <a:solidFill>
                <a:srgbClr val="000000"/>
              </a:solidFill>
              <a:latin typeface="Arial"/>
              <a:ea typeface="Arial"/>
              <a:cs typeface="Arial"/>
              <a:sym typeface="Arial"/>
            </a:endParaRPr>
          </a:p>
        </p:txBody>
      </p:sp>
      <p:sp>
        <p:nvSpPr>
          <p:cNvPr id="1381" name="Google Shape;1381;p109"/>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82" name="Google Shape;1382;p109"/>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4.6 Decision Rule Error</a:t>
            </a:r>
            <a:endParaRPr/>
          </a:p>
        </p:txBody>
      </p:sp>
      <p:pic>
        <p:nvPicPr>
          <p:cNvPr id="1383" name="Google Shape;1383;p109"/>
          <p:cNvPicPr preferRelativeResize="0"/>
          <p:nvPr/>
        </p:nvPicPr>
        <p:blipFill rotWithShape="1">
          <a:blip r:embed="rId3">
            <a:alphaModFix/>
          </a:blip>
          <a:srcRect b="0" l="0" r="0" t="0"/>
          <a:stretch/>
        </p:blipFill>
        <p:spPr>
          <a:xfrm>
            <a:off x="1116013" y="2924175"/>
            <a:ext cx="3524250" cy="1296988"/>
          </a:xfrm>
          <a:prstGeom prst="rect">
            <a:avLst/>
          </a:prstGeom>
          <a:noFill/>
          <a:ln>
            <a:noFill/>
          </a:ln>
        </p:spPr>
      </p:pic>
      <p:pic>
        <p:nvPicPr>
          <p:cNvPr id="1384" name="Google Shape;1384;p109"/>
          <p:cNvPicPr preferRelativeResize="0"/>
          <p:nvPr/>
        </p:nvPicPr>
        <p:blipFill rotWithShape="1">
          <a:blip r:embed="rId4">
            <a:alphaModFix/>
          </a:blip>
          <a:srcRect b="0" l="0" r="0" t="0"/>
          <a:stretch/>
        </p:blipFill>
        <p:spPr>
          <a:xfrm>
            <a:off x="684213" y="2535238"/>
            <a:ext cx="7853362" cy="395287"/>
          </a:xfrm>
          <a:prstGeom prst="rect">
            <a:avLst/>
          </a:prstGeom>
          <a:noFill/>
          <a:ln>
            <a:noFill/>
          </a:ln>
        </p:spPr>
      </p:pic>
      <p:pic>
        <p:nvPicPr>
          <p:cNvPr id="1385" name="Google Shape;1385;p109"/>
          <p:cNvPicPr preferRelativeResize="0"/>
          <p:nvPr/>
        </p:nvPicPr>
        <p:blipFill rotWithShape="1">
          <a:blip r:embed="rId5">
            <a:alphaModFix/>
          </a:blip>
          <a:srcRect b="0" l="0" r="0" t="0"/>
          <a:stretch/>
        </p:blipFill>
        <p:spPr>
          <a:xfrm>
            <a:off x="684213" y="4905375"/>
            <a:ext cx="8374062" cy="395288"/>
          </a:xfrm>
          <a:prstGeom prst="rect">
            <a:avLst/>
          </a:prstGeom>
          <a:noFill/>
          <a:ln>
            <a:noFill/>
          </a:ln>
        </p:spPr>
      </p:pic>
      <p:pic>
        <p:nvPicPr>
          <p:cNvPr id="1386" name="Google Shape;1386;p109"/>
          <p:cNvPicPr preferRelativeResize="0"/>
          <p:nvPr/>
        </p:nvPicPr>
        <p:blipFill rotWithShape="1">
          <a:blip r:embed="rId6">
            <a:alphaModFix/>
          </a:blip>
          <a:srcRect b="0" l="0" r="0" t="0"/>
          <a:stretch/>
        </p:blipFill>
        <p:spPr>
          <a:xfrm>
            <a:off x="1116013" y="5445125"/>
            <a:ext cx="3524250" cy="1296988"/>
          </a:xfrm>
          <a:prstGeom prst="rect">
            <a:avLst/>
          </a:prstGeom>
          <a:noFill/>
          <a:ln>
            <a:noFill/>
          </a:ln>
        </p:spPr>
      </p:pic>
      <p:sp>
        <p:nvSpPr>
          <p:cNvPr id="1387" name="Google Shape;1387;p109"/>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10"/>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393" name="Google Shape;1393;p110"/>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4.6 An Instance</a:t>
            </a:r>
            <a:endParaRPr/>
          </a:p>
        </p:txBody>
      </p:sp>
      <p:pic>
        <p:nvPicPr>
          <p:cNvPr id="1394" name="Google Shape;1394;p110"/>
          <p:cNvPicPr preferRelativeResize="0"/>
          <p:nvPr>
            <p:ph idx="4294967295" type="body"/>
          </p:nvPr>
        </p:nvPicPr>
        <p:blipFill rotWithShape="1">
          <a:blip r:embed="rId3">
            <a:alphaModFix/>
          </a:blip>
          <a:srcRect b="0" l="0" r="0" t="0"/>
          <a:stretch/>
        </p:blipFill>
        <p:spPr>
          <a:xfrm>
            <a:off x="374003" y="1884236"/>
            <a:ext cx="4647085" cy="2160000"/>
          </a:xfrm>
          <a:prstGeom prst="rect">
            <a:avLst/>
          </a:prstGeom>
          <a:noFill/>
          <a:ln>
            <a:noFill/>
          </a:ln>
        </p:spPr>
      </p:pic>
      <p:pic>
        <p:nvPicPr>
          <p:cNvPr descr="一張含有 標誌, 停止, 畫畫 的圖片&#10;&#10;自動產生的描述" id="1395" name="Google Shape;1395;p110"/>
          <p:cNvPicPr preferRelativeResize="0"/>
          <p:nvPr/>
        </p:nvPicPr>
        <p:blipFill rotWithShape="1">
          <a:blip r:embed="rId4">
            <a:alphaModFix/>
          </a:blip>
          <a:srcRect b="0" l="0" r="0" t="0"/>
          <a:stretch/>
        </p:blipFill>
        <p:spPr>
          <a:xfrm>
            <a:off x="256249" y="151654"/>
            <a:ext cx="4064132" cy="720000"/>
          </a:xfrm>
          <a:prstGeom prst="rect">
            <a:avLst/>
          </a:prstGeom>
          <a:noFill/>
          <a:ln>
            <a:noFill/>
          </a:ln>
        </p:spPr>
      </p:pic>
      <p:pic>
        <p:nvPicPr>
          <p:cNvPr descr="一張含有 室外, 標誌, 停止, 坐 的圖片&#10;&#10;自動產生的描述" id="1396" name="Google Shape;1396;p110"/>
          <p:cNvPicPr preferRelativeResize="0"/>
          <p:nvPr/>
        </p:nvPicPr>
        <p:blipFill rotWithShape="1">
          <a:blip r:embed="rId5">
            <a:alphaModFix/>
          </a:blip>
          <a:srcRect b="0" l="0" r="0" t="0"/>
          <a:stretch/>
        </p:blipFill>
        <p:spPr>
          <a:xfrm>
            <a:off x="4700124" y="151654"/>
            <a:ext cx="4064132" cy="720000"/>
          </a:xfrm>
          <a:prstGeom prst="rect">
            <a:avLst/>
          </a:prstGeom>
          <a:noFill/>
          <a:ln>
            <a:noFill/>
          </a:ln>
        </p:spPr>
      </p:pic>
      <p:pic>
        <p:nvPicPr>
          <p:cNvPr id="1397" name="Google Shape;1397;p110"/>
          <p:cNvPicPr preferRelativeResize="0"/>
          <p:nvPr/>
        </p:nvPicPr>
        <p:blipFill rotWithShape="1">
          <a:blip r:embed="rId6">
            <a:alphaModFix/>
          </a:blip>
          <a:srcRect b="0" l="0" r="0" t="0"/>
          <a:stretch/>
        </p:blipFill>
        <p:spPr>
          <a:xfrm>
            <a:off x="5091659" y="2467826"/>
            <a:ext cx="2981050" cy="298800"/>
          </a:xfrm>
          <a:prstGeom prst="rect">
            <a:avLst/>
          </a:prstGeom>
          <a:noFill/>
          <a:ln>
            <a:noFill/>
          </a:ln>
        </p:spPr>
      </p:pic>
      <p:pic>
        <p:nvPicPr>
          <p:cNvPr id="1398" name="Google Shape;1398;p110"/>
          <p:cNvPicPr preferRelativeResize="0"/>
          <p:nvPr/>
        </p:nvPicPr>
        <p:blipFill rotWithShape="1">
          <a:blip r:embed="rId7">
            <a:alphaModFix/>
          </a:blip>
          <a:srcRect b="0" l="0" r="0" t="0"/>
          <a:stretch/>
        </p:blipFill>
        <p:spPr>
          <a:xfrm>
            <a:off x="5093494" y="2094438"/>
            <a:ext cx="2906791" cy="288000"/>
          </a:xfrm>
          <a:prstGeom prst="rect">
            <a:avLst/>
          </a:prstGeom>
          <a:noFill/>
          <a:ln>
            <a:noFill/>
          </a:ln>
        </p:spPr>
      </p:pic>
      <p:pic>
        <p:nvPicPr>
          <p:cNvPr id="1399" name="Google Shape;1399;p110"/>
          <p:cNvPicPr preferRelativeResize="0"/>
          <p:nvPr/>
        </p:nvPicPr>
        <p:blipFill rotWithShape="1">
          <a:blip r:embed="rId8">
            <a:alphaModFix/>
          </a:blip>
          <a:srcRect b="0" l="0" r="0" t="0"/>
          <a:stretch/>
        </p:blipFill>
        <p:spPr>
          <a:xfrm>
            <a:off x="681756" y="3932665"/>
            <a:ext cx="2889000" cy="864000"/>
          </a:xfrm>
          <a:prstGeom prst="rect">
            <a:avLst/>
          </a:prstGeom>
          <a:noFill/>
          <a:ln>
            <a:noFill/>
          </a:ln>
        </p:spPr>
      </p:pic>
      <p:pic>
        <p:nvPicPr>
          <p:cNvPr id="1400" name="Google Shape;1400;p110"/>
          <p:cNvPicPr preferRelativeResize="0"/>
          <p:nvPr/>
        </p:nvPicPr>
        <p:blipFill rotWithShape="1">
          <a:blip r:embed="rId9">
            <a:alphaModFix/>
          </a:blip>
          <a:srcRect b="0" l="0" r="0" t="0"/>
          <a:stretch/>
        </p:blipFill>
        <p:spPr>
          <a:xfrm>
            <a:off x="3638154" y="3931765"/>
            <a:ext cx="2118583" cy="1116000"/>
          </a:xfrm>
          <a:prstGeom prst="rect">
            <a:avLst/>
          </a:prstGeom>
          <a:noFill/>
          <a:ln>
            <a:noFill/>
          </a:ln>
        </p:spPr>
      </p:pic>
      <p:pic>
        <p:nvPicPr>
          <p:cNvPr id="1401" name="Google Shape;1401;p110"/>
          <p:cNvPicPr preferRelativeResize="0"/>
          <p:nvPr/>
        </p:nvPicPr>
        <p:blipFill rotWithShape="1">
          <a:blip r:embed="rId10">
            <a:alphaModFix/>
          </a:blip>
          <a:srcRect b="0" l="0" r="0" t="0"/>
          <a:stretch/>
        </p:blipFill>
        <p:spPr>
          <a:xfrm>
            <a:off x="5814976" y="4075522"/>
            <a:ext cx="1799999" cy="954000"/>
          </a:xfrm>
          <a:prstGeom prst="rect">
            <a:avLst/>
          </a:prstGeom>
          <a:noFill/>
          <a:ln>
            <a:noFill/>
          </a:ln>
        </p:spPr>
      </p:pic>
      <p:pic>
        <p:nvPicPr>
          <p:cNvPr id="1402" name="Google Shape;1402;p110"/>
          <p:cNvPicPr preferRelativeResize="0"/>
          <p:nvPr/>
        </p:nvPicPr>
        <p:blipFill rotWithShape="1">
          <a:blip r:embed="rId11">
            <a:alphaModFix/>
          </a:blip>
          <a:srcRect b="0" l="0" r="0" t="0"/>
          <a:stretch/>
        </p:blipFill>
        <p:spPr>
          <a:xfrm>
            <a:off x="399552" y="5109811"/>
            <a:ext cx="8568000" cy="432000"/>
          </a:xfrm>
          <a:prstGeom prst="rect">
            <a:avLst/>
          </a:prstGeom>
          <a:noFill/>
          <a:ln>
            <a:noFill/>
          </a:ln>
        </p:spPr>
      </p:pic>
      <p:pic>
        <p:nvPicPr>
          <p:cNvPr id="1403" name="Google Shape;1403;p110"/>
          <p:cNvPicPr preferRelativeResize="0"/>
          <p:nvPr/>
        </p:nvPicPr>
        <p:blipFill rotWithShape="1">
          <a:blip r:embed="rId12">
            <a:alphaModFix/>
          </a:blip>
          <a:srcRect b="0" l="0" r="0" t="0"/>
          <a:stretch/>
        </p:blipFill>
        <p:spPr>
          <a:xfrm>
            <a:off x="784745" y="5830987"/>
            <a:ext cx="5138996" cy="432000"/>
          </a:xfrm>
          <a:prstGeom prst="rect">
            <a:avLst/>
          </a:prstGeom>
          <a:noFill/>
          <a:ln>
            <a:noFill/>
          </a:ln>
        </p:spPr>
      </p:pic>
      <p:pic>
        <p:nvPicPr>
          <p:cNvPr id="1404" name="Google Shape;1404;p110"/>
          <p:cNvPicPr preferRelativeResize="0"/>
          <p:nvPr/>
        </p:nvPicPr>
        <p:blipFill rotWithShape="1">
          <a:blip r:embed="rId13">
            <a:alphaModFix/>
          </a:blip>
          <a:srcRect b="0" l="0" r="0" t="0"/>
          <a:stretch/>
        </p:blipFill>
        <p:spPr>
          <a:xfrm>
            <a:off x="5917522" y="5822772"/>
            <a:ext cx="624522" cy="432000"/>
          </a:xfrm>
          <a:prstGeom prst="rect">
            <a:avLst/>
          </a:prstGeom>
          <a:noFill/>
          <a:ln>
            <a:noFill/>
          </a:ln>
        </p:spPr>
      </p:pic>
      <p:sp>
        <p:nvSpPr>
          <p:cNvPr id="1405" name="Google Shape;1405;p110"/>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11"/>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12" name="Google Shape;1412;p111"/>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4.7 Reserving Judgment</a:t>
            </a:r>
            <a:endParaRPr/>
          </a:p>
        </p:txBody>
      </p:sp>
      <p:sp>
        <p:nvSpPr>
          <p:cNvPr id="1413" name="Google Shape;1413;p111"/>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100"/>
              <a:buChar char="●"/>
            </a:pPr>
            <a:r>
              <a:rPr lang="en-US"/>
              <a:t>Reserved judgment gives the decision rule one more option</a:t>
            </a:r>
            <a:endParaRPr/>
          </a:p>
          <a:p>
            <a:pPr indent="-342900" lvl="0" marL="342900" rtl="0" algn="l">
              <a:lnSpc>
                <a:spcPct val="100000"/>
              </a:lnSpc>
              <a:spcBef>
                <a:spcPts val="600"/>
              </a:spcBef>
              <a:spcAft>
                <a:spcPts val="0"/>
              </a:spcAft>
              <a:buSzPts val="2100"/>
              <a:buChar char="●"/>
            </a:pPr>
            <a:r>
              <a:rPr lang="en-US"/>
              <a:t>Instead of giving assignments for every measurements </a:t>
            </a:r>
            <a:r>
              <a:rPr i="1" lang="en-US"/>
              <a:t>d</a:t>
            </a:r>
            <a:endParaRPr/>
          </a:p>
          <a:p>
            <a:pPr indent="-342900" lvl="0" marL="342900" rtl="0" algn="l">
              <a:lnSpc>
                <a:spcPct val="100000"/>
              </a:lnSpc>
              <a:spcBef>
                <a:spcPts val="600"/>
              </a:spcBef>
              <a:spcAft>
                <a:spcPts val="0"/>
              </a:spcAft>
              <a:buSzPts val="2100"/>
              <a:buChar char="●"/>
            </a:pPr>
            <a:r>
              <a:rPr lang="en-US"/>
              <a:t>The decision rule may opt to withhold judgment for some measurement</a:t>
            </a:r>
            <a:endParaRPr/>
          </a:p>
        </p:txBody>
      </p:sp>
      <p:sp>
        <p:nvSpPr>
          <p:cNvPr id="1414" name="Google Shape;1414;p111"/>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12"/>
          <p:cNvSpPr txBox="1"/>
          <p:nvPr>
            <p:ph idx="11" type="ftr"/>
          </p:nvPr>
        </p:nvSpPr>
        <p:spPr>
          <a:xfrm>
            <a:off x="3116263" y="6500813"/>
            <a:ext cx="2895600"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a:t>DC &amp; CV Lab.</a:t>
            </a:r>
            <a:endParaRPr/>
          </a:p>
          <a:p>
            <a:pPr indent="0" lvl="0" marL="0" rtl="0" algn="ctr">
              <a:lnSpc>
                <a:spcPct val="100000"/>
              </a:lnSpc>
              <a:spcBef>
                <a:spcPts val="0"/>
              </a:spcBef>
              <a:spcAft>
                <a:spcPts val="0"/>
              </a:spcAft>
              <a:buSzPts val="1400"/>
              <a:buNone/>
            </a:pPr>
            <a:r>
              <a:rPr lang="en-US">
                <a:latin typeface="Comic Sans MS"/>
                <a:ea typeface="Comic Sans MS"/>
                <a:cs typeface="Comic Sans MS"/>
                <a:sym typeface="Comic Sans MS"/>
              </a:rPr>
              <a:t>CSIE NTU</a:t>
            </a:r>
            <a:endParaRPr/>
          </a:p>
        </p:txBody>
      </p:sp>
      <p:sp>
        <p:nvSpPr>
          <p:cNvPr id="1421" name="Google Shape;1421;p112"/>
          <p:cNvSpPr txBox="1"/>
          <p:nvPr>
            <p:ph type="title"/>
          </p:nvPr>
        </p:nvSpPr>
        <p:spPr>
          <a:xfrm>
            <a:off x="1042988" y="333375"/>
            <a:ext cx="8101012" cy="1295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4.8 Nearest Neighbor Rule</a:t>
            </a:r>
            <a:endParaRPr/>
          </a:p>
        </p:txBody>
      </p:sp>
      <p:sp>
        <p:nvSpPr>
          <p:cNvPr id="1422" name="Google Shape;1422;p112"/>
          <p:cNvSpPr txBox="1"/>
          <p:nvPr>
            <p:ph idx="1" type="body"/>
          </p:nvPr>
        </p:nvSpPr>
        <p:spPr>
          <a:xfrm>
            <a:off x="684213" y="2041525"/>
            <a:ext cx="8229600" cy="44116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100"/>
              <a:buChar char="●"/>
            </a:pPr>
            <a:r>
              <a:rPr lang="en-US"/>
              <a:t>Assign pattern </a:t>
            </a:r>
            <a:r>
              <a:rPr i="1" lang="en-US"/>
              <a:t>x</a:t>
            </a:r>
            <a:r>
              <a:rPr lang="en-US"/>
              <a:t> to the closest vector in the training set</a:t>
            </a:r>
            <a:endParaRPr/>
          </a:p>
          <a:p>
            <a:pPr indent="-342900" lvl="0" marL="342900" rtl="0" algn="l">
              <a:lnSpc>
                <a:spcPct val="90000"/>
              </a:lnSpc>
              <a:spcBef>
                <a:spcPts val="600"/>
              </a:spcBef>
              <a:spcAft>
                <a:spcPts val="0"/>
              </a:spcAft>
              <a:buSzPts val="2100"/>
              <a:buChar char="●"/>
            </a:pPr>
            <a:r>
              <a:rPr lang="en-US"/>
              <a:t>The definition of  “closest”:</a:t>
            </a:r>
            <a:endParaRPr/>
          </a:p>
          <a:p>
            <a:pPr indent="-209550" lvl="0" marL="342900" rtl="0" algn="l">
              <a:lnSpc>
                <a:spcPct val="90000"/>
              </a:lnSpc>
              <a:spcBef>
                <a:spcPts val="600"/>
              </a:spcBef>
              <a:spcAft>
                <a:spcPts val="0"/>
              </a:spcAft>
              <a:buSzPts val="2100"/>
              <a:buNone/>
            </a:pPr>
            <a:r>
              <a:t/>
            </a:r>
            <a:endParaRPr/>
          </a:p>
          <a:p>
            <a:pPr indent="-342900" lvl="0" marL="342900" rtl="0" algn="l">
              <a:lnSpc>
                <a:spcPct val="90000"/>
              </a:lnSpc>
              <a:spcBef>
                <a:spcPts val="600"/>
              </a:spcBef>
              <a:spcAft>
                <a:spcPts val="0"/>
              </a:spcAft>
              <a:buSzPts val="2100"/>
              <a:buFont typeface="Noto Sans Symbols"/>
              <a:buNone/>
            </a:pPr>
            <a:r>
              <a:rPr lang="en-US"/>
              <a:t>   where     is a metric or measurement space</a:t>
            </a:r>
            <a:endParaRPr/>
          </a:p>
          <a:p>
            <a:pPr indent="-342900" lvl="0" marL="342900" rtl="0" algn="l">
              <a:lnSpc>
                <a:spcPct val="90000"/>
              </a:lnSpc>
              <a:spcBef>
                <a:spcPts val="600"/>
              </a:spcBef>
              <a:spcAft>
                <a:spcPts val="0"/>
              </a:spcAft>
              <a:buSzPts val="2100"/>
              <a:buChar char="●"/>
            </a:pPr>
            <a:r>
              <a:rPr lang="en-US"/>
              <a:t>Chief difficulty: brute-force nearest neighbor algorithm computational complexity proportional to number of patterns in training set </a:t>
            </a:r>
            <a:endParaRPr/>
          </a:p>
        </p:txBody>
      </p:sp>
      <p:pic>
        <p:nvPicPr>
          <p:cNvPr id="1423" name="Google Shape;1423;p112"/>
          <p:cNvPicPr preferRelativeResize="0"/>
          <p:nvPr/>
        </p:nvPicPr>
        <p:blipFill rotWithShape="1">
          <a:blip r:embed="rId3">
            <a:alphaModFix/>
          </a:blip>
          <a:srcRect b="0" l="0" r="0" t="0"/>
          <a:stretch/>
        </p:blipFill>
        <p:spPr>
          <a:xfrm>
            <a:off x="1042988" y="3465513"/>
            <a:ext cx="5303837" cy="468312"/>
          </a:xfrm>
          <a:prstGeom prst="rect">
            <a:avLst/>
          </a:prstGeom>
          <a:noFill/>
          <a:ln>
            <a:noFill/>
          </a:ln>
        </p:spPr>
      </p:pic>
      <p:pic>
        <p:nvPicPr>
          <p:cNvPr id="1424" name="Google Shape;1424;p112"/>
          <p:cNvPicPr preferRelativeResize="0"/>
          <p:nvPr/>
        </p:nvPicPr>
        <p:blipFill rotWithShape="1">
          <a:blip r:embed="rId4">
            <a:alphaModFix/>
          </a:blip>
          <a:srcRect b="0" l="0" r="0" t="0"/>
          <a:stretch/>
        </p:blipFill>
        <p:spPr>
          <a:xfrm>
            <a:off x="2268538" y="4076700"/>
            <a:ext cx="255587" cy="288925"/>
          </a:xfrm>
          <a:prstGeom prst="rect">
            <a:avLst/>
          </a:prstGeom>
          <a:noFill/>
          <a:ln>
            <a:noFill/>
          </a:ln>
        </p:spPr>
      </p:pic>
      <p:sp>
        <p:nvSpPr>
          <p:cNvPr id="1425" name="Google Shape;1425;p112"/>
          <p:cNvSpPr txBox="1"/>
          <p:nvPr/>
        </p:nvSpPr>
        <p:spPr>
          <a:xfrm>
            <a:off x="8159982" y="6459785"/>
            <a:ext cx="984019"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